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58" r:id="rId4"/>
    <p:sldId id="261" r:id="rId5"/>
    <p:sldId id="275" r:id="rId6"/>
    <p:sldId id="272" r:id="rId7"/>
    <p:sldId id="280" r:id="rId8"/>
    <p:sldId id="282" r:id="rId9"/>
    <p:sldId id="284" r:id="rId10"/>
    <p:sldId id="273" r:id="rId11"/>
    <p:sldId id="276" r:id="rId12"/>
    <p:sldId id="279" r:id="rId13"/>
    <p:sldId id="277" r:id="rId14"/>
    <p:sldId id="281" r:id="rId15"/>
    <p:sldId id="283" r:id="rId16"/>
    <p:sldId id="259" r:id="rId17"/>
    <p:sldId id="260" r:id="rId18"/>
    <p:sldId id="262" r:id="rId19"/>
    <p:sldId id="263" r:id="rId20"/>
    <p:sldId id="264" r:id="rId21"/>
    <p:sldId id="269" r:id="rId22"/>
    <p:sldId id="267" r:id="rId23"/>
    <p:sldId id="271" r:id="rId24"/>
    <p:sldId id="265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E45F27-C1EB-417B-A3C8-C12A2E5264FC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461E36-75A7-4F6E-98BA-3B84C6573B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70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A5DD-1A08-4E41-BA10-56FD96526B79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6DD4-66B3-411D-89F4-F69CDE86FD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6D8E-B7BF-47DE-A243-2A27F4F63D52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5FB4-A816-44A7-8762-457FF06CBC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A523-CA7C-4A56-9FBE-0D71967F35FA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E75F-1992-4AE4-8C98-FDBBF00E36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3E05-7BDB-4F29-85F1-898EA3069B61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1283-56FF-4D86-90FC-DEF823EC3A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3CEE-FCDF-4986-8963-6BE3E05C8F14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45FF-E841-4195-8DBF-3A9FC1AD49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922C-BAA8-4F5D-A458-4B1C66BFCE4F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72ED-EA35-425D-8884-D3D126BC07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0B96-8A6D-4F66-B9B4-C2E630FFA4DC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E8A6-7FC2-4DFF-9CAE-18BBE7B901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FF9A-35F3-4B95-942D-AA5BC62F5B4F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D3E4-9024-4B62-B798-1CC4BE7048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3BED-830A-4936-B96A-C2B6AA66CE43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CF2E-5FD4-4BDA-9E95-561F2CD9D3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14EA-B333-41A8-B4DA-B827A42AB0FE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BFE5-CAFD-4882-955F-B0946404AB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06D3-B328-40F0-8552-7BAA405D70F2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6ED1-B7C6-461C-8B20-83B6DF7278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F70C15-C693-48E6-BDB6-3609AF49F097}" type="datetime1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335D7-4F6C-458E-B15C-36C33EDD89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ul.legendre41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sourcesdelagrandeguerre.fr/WordPress3/?p=3941" TargetMode="External"/><Relationship Id="rId4" Type="http://schemas.openxmlformats.org/officeDocument/2006/relationships/hyperlink" Target="http://www.culture41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sonsinnover.education/twittclasse-centenaire-de-la-grande-guerr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ww1westernfront.gov.au/pozieres-australian-memorial/visiting-pozieres/capture-of-pozieres-23-july-1916.php" TargetMode="External"/><Relationship Id="rId7" Type="http://schemas.openxmlformats.org/officeDocument/2006/relationships/hyperlink" Target="http://www.naa.gov.au/" TargetMode="External"/><Relationship Id="rId2" Type="http://schemas.openxmlformats.org/officeDocument/2006/relationships/hyperlink" Target="http://www.vousnousils.fr/wp-content/uploads/2015/04/H1580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usnousils.fr/2015/04/02/utiliser-des-ressources-numeriques-pour-enseigner-la-premiere-guerre-mondiale-566344" TargetMode="External"/><Relationship Id="rId5" Type="http://schemas.openxmlformats.org/officeDocument/2006/relationships/hyperlink" Target="http://www.cwgc.org/find-war-dead/casualty/1456510/MARGETTS,%20IVOR%20STEPHEN" TargetMode="External"/><Relationship Id="rId4" Type="http://schemas.openxmlformats.org/officeDocument/2006/relationships/hyperlink" Target="http://www.iwm.org.uk/collections/item/object/20780" TargetMode="External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entenaire.org/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entenaire.org/fr/tresors-darchiv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entenaire.org/fr/espace-pedagogiq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naire.org/fr/autour-de-la-grande-guerre/litterature/petite-bibliotheque-du-centenaire" TargetMode="External"/><Relationship Id="rId2" Type="http://schemas.openxmlformats.org/officeDocument/2006/relationships/hyperlink" Target="http://centenaire.org/fr/la-grande-guerre-en-da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onuments.centenaire.org/cartographie/" TargetMode="External"/><Relationship Id="rId2" Type="http://schemas.openxmlformats.org/officeDocument/2006/relationships/hyperlink" Target="http://centenaire.org/fr/la-grande-guerre-sur-le-we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naire.org/fr/frise-chronologique-documentee" TargetMode="External"/><Relationship Id="rId2" Type="http://schemas.openxmlformats.org/officeDocument/2006/relationships/hyperlink" Target="http://centenaire.org/fr/espace-pedagogique/les-medias-dans-la-grande-guer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naire.org/fr/espace-pedagogique/ressources-pedagogiques/deuxieme-degre/diaporamas/lire-la-guerre" TargetMode="External"/><Relationship Id="rId2" Type="http://schemas.openxmlformats.org/officeDocument/2006/relationships/hyperlink" Target="http://centenaire.org/fr/espace-pedagogique/pistes-pedagogiques/six-dates-six-tex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ission1418" TargetMode="External"/><Relationship Id="rId2" Type="http://schemas.openxmlformats.org/officeDocument/2006/relationships/hyperlink" Target="https://www.facebook.com/MissionDuCentenaire14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7388" y="4221163"/>
            <a:ext cx="7683500" cy="17287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/>
              <a:t>Un Centenaire numérique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 smtClean="0"/>
              <a:t>Alexandre Lafon, conseiller pour l’action pédagogique</a:t>
            </a:r>
          </a:p>
        </p:txBody>
      </p:sp>
      <p:pic>
        <p:nvPicPr>
          <p:cNvPr id="14338" name="Picture 2" descr="C:\Users\Aurélien\Desktop\couv_facebo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188913"/>
            <a:ext cx="88185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2" t="9540" r="18306" b="4707"/>
          <a:stretch>
            <a:fillRect/>
          </a:stretch>
        </p:blipFill>
        <p:spPr>
          <a:xfrm>
            <a:off x="755650" y="0"/>
            <a:ext cx="7380288" cy="4497388"/>
          </a:xfrm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4508500"/>
            <a:ext cx="9144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Différent de  : </a:t>
            </a:r>
          </a:p>
          <a:p>
            <a:pPr>
              <a:spcBef>
                <a:spcPct val="50000"/>
              </a:spcBef>
            </a:pPr>
            <a:r>
              <a:rPr lang="fr-FR" dirty="0"/>
              <a:t>La « redécouvert » dans leurs collections le journal intime de l’architecte blésois Paul Legendre, les Archives départementales du Loir-et-Cher ont conçu une édition intégrale en ligne, pour laquelle Facebook semblait le médium le plus approprié, en raison de la dimension journalière. Quelques phrases d’accroche illustrées sur </a:t>
            </a:r>
            <a:r>
              <a:rPr lang="fr-FR" dirty="0">
                <a:hlinkClick r:id="rId3"/>
              </a:rPr>
              <a:t>Facebook</a:t>
            </a:r>
            <a:r>
              <a:rPr lang="fr-FR" dirty="0"/>
              <a:t> et l’intégralité du texte est diffusé sur le portail </a:t>
            </a:r>
            <a:r>
              <a:rPr lang="fr-FR" dirty="0">
                <a:hlinkClick r:id="rId4"/>
              </a:rPr>
              <a:t>Culture41.fr</a:t>
            </a:r>
            <a:r>
              <a:rPr lang="fr-FR" dirty="0"/>
              <a:t>. </a:t>
            </a:r>
            <a:r>
              <a:rPr lang="fr-FR" sz="1600" dirty="0"/>
              <a:t>Source : </a:t>
            </a:r>
            <a:r>
              <a:rPr lang="fr-FR" sz="1600" dirty="0">
                <a:hlinkClick r:id="rId5"/>
              </a:rPr>
              <a:t>http://sourcesdelagrandeguerre.fr/WordPress3/?p=3941</a:t>
            </a:r>
            <a:r>
              <a:rPr lang="fr-FR" sz="1600" dirty="0"/>
              <a:t> </a:t>
            </a:r>
          </a:p>
        </p:txBody>
      </p:sp>
      <p:pic>
        <p:nvPicPr>
          <p:cNvPr id="5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Mission_Centenaire_14_18RV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6308725"/>
            <a:ext cx="9921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8" descr="logo-label_centenai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092825"/>
            <a:ext cx="8334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rrondir un rectangle à un seul coin 26"/>
          <p:cNvSpPr/>
          <p:nvPr/>
        </p:nvSpPr>
        <p:spPr>
          <a:xfrm>
            <a:off x="0" y="404813"/>
            <a:ext cx="6588125" cy="503237"/>
          </a:xfrm>
          <a:prstGeom prst="round1Rect">
            <a:avLst/>
          </a:prstGeom>
          <a:solidFill>
            <a:srgbClr val="5F047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50825" y="406400"/>
            <a:ext cx="62658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fr-FR" sz="2800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2. Une communauté enseignante investie</a:t>
            </a:r>
          </a:p>
        </p:txBody>
      </p:sp>
      <p:sp>
        <p:nvSpPr>
          <p:cNvPr id="29" name="Arrondir un rectangle avec un coin diagonal 28"/>
          <p:cNvSpPr>
            <a:spLocks noChangeAspect="1"/>
          </p:cNvSpPr>
          <p:nvPr/>
        </p:nvSpPr>
        <p:spPr>
          <a:xfrm>
            <a:off x="2916238" y="836613"/>
            <a:ext cx="5832475" cy="431800"/>
          </a:xfrm>
          <a:prstGeom prst="round2DiagRect">
            <a:avLst/>
          </a:prstGeom>
          <a:solidFill>
            <a:srgbClr val="A47FA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3074988" y="814388"/>
            <a:ext cx="5673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fr-FR" sz="2800">
                <a:solidFill>
                  <a:srgbClr val="FFFFFF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dans des </a:t>
            </a:r>
            <a:r>
              <a:rPr lang="fr-FR" sz="2800" b="1">
                <a:solidFill>
                  <a:srgbClr val="FFFFFF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DYNAMIQUES INNOVANTES</a:t>
            </a:r>
          </a:p>
        </p:txBody>
      </p:sp>
      <p:sp>
        <p:nvSpPr>
          <p:cNvPr id="22535" name="TextBox 3"/>
          <p:cNvSpPr txBox="1">
            <a:spLocks noChangeArrowheads="1"/>
          </p:cNvSpPr>
          <p:nvPr/>
        </p:nvSpPr>
        <p:spPr bwMode="auto">
          <a:xfrm>
            <a:off x="792163" y="1571625"/>
            <a:ext cx="349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fr-FR" b="1">
                <a:solidFill>
                  <a:srgbClr val="5F047F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Projets numériques labellisés</a:t>
            </a:r>
          </a:p>
        </p:txBody>
      </p:sp>
      <p:grpSp>
        <p:nvGrpSpPr>
          <p:cNvPr id="22536" name="Grouper 4"/>
          <p:cNvGrpSpPr>
            <a:grpSpLocks/>
          </p:cNvGrpSpPr>
          <p:nvPr/>
        </p:nvGrpSpPr>
        <p:grpSpPr bwMode="auto">
          <a:xfrm>
            <a:off x="2184400" y="2395538"/>
            <a:ext cx="4141788" cy="3957637"/>
            <a:chOff x="3071713" y="3140968"/>
            <a:chExt cx="2532369" cy="2420888"/>
          </a:xfrm>
        </p:grpSpPr>
        <p:pic>
          <p:nvPicPr>
            <p:cNvPr id="22546" name="Image 15" descr="ca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713" y="3140968"/>
              <a:ext cx="2532369" cy="24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Ellipse 33"/>
            <p:cNvSpPr/>
            <p:nvPr/>
          </p:nvSpPr>
          <p:spPr>
            <a:xfrm>
              <a:off x="3635648" y="3595431"/>
              <a:ext cx="1512239" cy="15119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2537" name="Espace réservé du contenu 2"/>
          <p:cNvSpPr txBox="1">
            <a:spLocks/>
          </p:cNvSpPr>
          <p:nvPr/>
        </p:nvSpPr>
        <p:spPr bwMode="auto">
          <a:xfrm>
            <a:off x="971550" y="3995738"/>
            <a:ext cx="8747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4000" b="1">
                <a:solidFill>
                  <a:srgbClr val="7FACBB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157</a:t>
            </a:r>
            <a:endParaRPr lang="fr-FR" sz="4000">
              <a:solidFill>
                <a:srgbClr val="7FACBB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22538" name="Espace réservé du contenu 2"/>
          <p:cNvSpPr txBox="1">
            <a:spLocks/>
          </p:cNvSpPr>
          <p:nvPr/>
        </p:nvSpPr>
        <p:spPr bwMode="auto">
          <a:xfrm>
            <a:off x="4418013" y="1771650"/>
            <a:ext cx="8747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4000" b="1">
                <a:solidFill>
                  <a:schemeClr val="accent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12</a:t>
            </a:r>
            <a:endParaRPr lang="fr-FR" sz="4000">
              <a:solidFill>
                <a:schemeClr val="accent1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22539" name="Espace réservé du contenu 2"/>
          <p:cNvSpPr txBox="1">
            <a:spLocks/>
          </p:cNvSpPr>
          <p:nvPr/>
        </p:nvSpPr>
        <p:spPr bwMode="auto">
          <a:xfrm>
            <a:off x="6540500" y="3429000"/>
            <a:ext cx="8747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4000" b="1">
                <a:solidFill>
                  <a:srgbClr val="2DA5D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95</a:t>
            </a:r>
            <a:endParaRPr lang="fr-FR" sz="4000">
              <a:solidFill>
                <a:srgbClr val="2DA5D1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839788" y="3933825"/>
            <a:ext cx="2016125" cy="214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cs typeface="Calibri" charset="0"/>
              </a:rPr>
              <a:t>troisième session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4284663" y="1695450"/>
            <a:ext cx="20161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cs typeface="Calibri" charset="0"/>
              </a:rPr>
              <a:t>première session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6372225" y="3322638"/>
            <a:ext cx="2016125" cy="21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cs typeface="Calibri" charset="0"/>
              </a:rPr>
              <a:t>deuxième session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  <p:pic>
        <p:nvPicPr>
          <p:cNvPr id="22543" name="Image 2" descr="plareforme14-18_noi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3249613"/>
            <a:ext cx="23415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Chevron 41"/>
          <p:cNvSpPr/>
          <p:nvPr/>
        </p:nvSpPr>
        <p:spPr>
          <a:xfrm>
            <a:off x="315913" y="1571625"/>
            <a:ext cx="325437" cy="339725"/>
          </a:xfrm>
          <a:prstGeom prst="chevron">
            <a:avLst/>
          </a:prstGeom>
          <a:solidFill>
            <a:srgbClr val="1AB1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2545" name="TextBox 4"/>
          <p:cNvSpPr txBox="1">
            <a:spLocks noChangeArrowheads="1"/>
          </p:cNvSpPr>
          <p:nvPr/>
        </p:nvSpPr>
        <p:spPr bwMode="auto">
          <a:xfrm>
            <a:off x="107950" y="6635750"/>
            <a:ext cx="5762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800">
                <a:solidFill>
                  <a:srgbClr val="265365"/>
                </a:solidFill>
                <a:latin typeface="Didot"/>
                <a:ea typeface="ヒラギノ角ゴ Pro W3"/>
                <a:cs typeface="Didot"/>
              </a:rPr>
              <a:t>11</a:t>
            </a:r>
            <a:endParaRPr lang="fr-FR" sz="800">
              <a:solidFill>
                <a:srgbClr val="265365"/>
              </a:solidFill>
              <a:latin typeface="Calibri" pitchFamily="34" charset="0"/>
              <a:ea typeface="ヒラギノ角ゴ Pro W3"/>
              <a:cs typeface="Dido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5913" y="5446494"/>
            <a:ext cx="2311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numérique : un critère de labellisation pédagogique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Mission du centenaire de la Première Guerre mondiale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" t="10214" r="2016" b="14360"/>
          <a:stretch>
            <a:fillRect/>
          </a:stretch>
        </p:blipFill>
        <p:spPr>
          <a:xfrm>
            <a:off x="462870" y="764704"/>
            <a:ext cx="7813675" cy="3414712"/>
          </a:xfrm>
        </p:spPr>
      </p:pic>
      <p:pic>
        <p:nvPicPr>
          <p:cNvPr id="5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403648" y="472514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Implication des acteurs pédagogiques : le réseau </a:t>
            </a:r>
            <a:r>
              <a:rPr lang="fr-FR" dirty="0" err="1" smtClean="0"/>
              <a:t>Canopé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3" descr="1bis courb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2205038"/>
            <a:ext cx="85518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Ellipse 38"/>
          <p:cNvSpPr/>
          <p:nvPr/>
        </p:nvSpPr>
        <p:spPr>
          <a:xfrm>
            <a:off x="6588125" y="836613"/>
            <a:ext cx="2220913" cy="2143125"/>
          </a:xfrm>
          <a:prstGeom prst="ellipse">
            <a:avLst/>
          </a:prstGeom>
          <a:solidFill>
            <a:srgbClr val="DCE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8" name="Ellipse 37"/>
          <p:cNvSpPr/>
          <p:nvPr/>
        </p:nvSpPr>
        <p:spPr>
          <a:xfrm>
            <a:off x="1476375" y="1077913"/>
            <a:ext cx="2220913" cy="2143125"/>
          </a:xfrm>
          <a:prstGeom prst="ellipse">
            <a:avLst/>
          </a:prstGeom>
          <a:solidFill>
            <a:srgbClr val="DCE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24580" name="Picture 5" descr="Mission_Centenaire_14_18RV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6308725"/>
            <a:ext cx="9921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8" descr="logo-label_centenair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092825"/>
            <a:ext cx="8334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107950" y="6635750"/>
            <a:ext cx="5762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800">
                <a:solidFill>
                  <a:srgbClr val="265365"/>
                </a:solidFill>
                <a:latin typeface="Didot"/>
                <a:ea typeface="ヒラギノ角ゴ Pro W3"/>
                <a:cs typeface="Didot"/>
              </a:rPr>
              <a:t>12</a:t>
            </a:r>
            <a:endParaRPr lang="fr-FR" sz="800">
              <a:solidFill>
                <a:srgbClr val="265365"/>
              </a:solidFill>
              <a:latin typeface="Calibri" pitchFamily="34" charset="0"/>
              <a:ea typeface="ヒラギノ角ゴ Pro W3"/>
              <a:cs typeface="Didot"/>
            </a:endParaRPr>
          </a:p>
        </p:txBody>
      </p:sp>
      <p:pic>
        <p:nvPicPr>
          <p:cNvPr id="24583" name="Image 5" descr="logo_jaun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8325" y="1196975"/>
            <a:ext cx="17462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971550" y="628650"/>
            <a:ext cx="2987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fr-FR" b="1" dirty="0" smtClean="0">
                <a:solidFill>
                  <a:srgbClr val="5F047F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Un exemple de projet académique structurant : </a:t>
            </a:r>
          </a:p>
          <a:p>
            <a:pPr eaLnBrk="0" hangingPunct="0"/>
            <a:r>
              <a:rPr lang="fr-FR" b="1" dirty="0" smtClean="0">
                <a:solidFill>
                  <a:srgbClr val="5F047F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La </a:t>
            </a:r>
            <a:r>
              <a:rPr lang="fr-FR" b="1" dirty="0">
                <a:solidFill>
                  <a:srgbClr val="5F047F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Web-radio du Centenaire</a:t>
            </a:r>
            <a:endParaRPr lang="en-GB" b="1" dirty="0">
              <a:solidFill>
                <a:srgbClr val="5F047F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33" name="Chevron 32"/>
          <p:cNvSpPr/>
          <p:nvPr/>
        </p:nvSpPr>
        <p:spPr>
          <a:xfrm rot="5400000">
            <a:off x="475457" y="627856"/>
            <a:ext cx="325438" cy="339725"/>
          </a:xfrm>
          <a:prstGeom prst="chevron">
            <a:avLst/>
          </a:prstGeom>
          <a:solidFill>
            <a:srgbClr val="1AB1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pic>
        <p:nvPicPr>
          <p:cNvPr id="24586" name="Image 2" descr="logopjc - copie 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1800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Visuel journée du 12 juin - copie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463" y="2257425"/>
            <a:ext cx="2733675" cy="386238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Mission du centenaire de la Première Guerre mondiale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99992" y="3861048"/>
            <a:ext cx="422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http://mission-centenaire.fontaine-du-ve.com/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5" t="16556" r="28125" b="3894"/>
          <a:stretch>
            <a:fillRect/>
          </a:stretch>
        </p:blipFill>
        <p:spPr>
          <a:xfrm>
            <a:off x="27420" y="9915"/>
            <a:ext cx="5545138" cy="3600450"/>
          </a:xfrm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3159" y="3610365"/>
            <a:ext cx="6984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Comprendre le passé en twittant ? Cette idée peut paraître paradoxale mais elle s’est avérée être un véritable levier pour communiquer, travailler avec des partenaires, servir les apprentissages et impliquer tous les élèves. </a:t>
            </a:r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/>
              <a:t>l’occasion </a:t>
            </a:r>
            <a:r>
              <a:rPr lang="fr-FR" dirty="0" smtClean="0"/>
              <a:t>du </a:t>
            </a:r>
            <a:r>
              <a:rPr lang="fr-FR" dirty="0"/>
              <a:t>centenaire de la première guerre mondiale, les élèves de la classe de CE2-CM1 de l’école de </a:t>
            </a:r>
            <a:r>
              <a:rPr lang="fr-FR" dirty="0" err="1"/>
              <a:t>Têche</a:t>
            </a:r>
            <a:r>
              <a:rPr lang="fr-FR" dirty="0"/>
              <a:t> (Isère) ont œuvré pour connaître les « poilus » dont le nom figure sur le monument aux morts de leur village. L’usage du numérique s’est inscrit comme une évidence pour mener à bien cette recherche.</a:t>
            </a:r>
          </a:p>
          <a:p>
            <a:endParaRPr lang="fr-FR" dirty="0"/>
          </a:p>
          <a:p>
            <a:r>
              <a:rPr lang="fr-FR" dirty="0"/>
              <a:t>Source : </a:t>
            </a:r>
            <a:r>
              <a:rPr lang="fr-FR" dirty="0">
                <a:hlinkClick r:id="rId3"/>
              </a:rPr>
              <a:t>http://osonsinnover.education/twittclasse-centenaire-de-la-grande-guerre/</a:t>
            </a:r>
            <a:r>
              <a:rPr lang="fr-FR" dirty="0"/>
              <a:t> </a:t>
            </a:r>
          </a:p>
        </p:txBody>
      </p:sp>
      <p:pic>
        <p:nvPicPr>
          <p:cNvPr id="4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100" y="6111875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600" b="1" smtClean="0"/>
              <a:t>« Incarner la guerre par un soldat 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600" smtClean="0">
                <a:hlinkClick r:id="rId2"/>
              </a:rPr>
              <a:t> </a:t>
            </a:r>
            <a:r>
              <a:rPr lang="fr-FR" sz="16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600" smtClean="0"/>
              <a:t>Ces supports permettent « d’incarner la Première Guerre mondiale par un soldat », de « raconter une </a:t>
            </a:r>
            <a:r>
              <a:rPr lang="fr-FR" sz="1600" b="1" smtClean="0"/>
              <a:t>histoire</a:t>
            </a:r>
            <a:r>
              <a:rPr lang="fr-FR" sz="1600" smtClean="0"/>
              <a:t> au plus près de la souffrance des hommes à partir de documents originaux », afin de « donner du sens » aux apprentissages, indiquent les professeurs nordistes. Le scénario pédagogique propose de s’appuyer sur un soldat australien, </a:t>
            </a:r>
            <a:r>
              <a:rPr lang="fr-FR" sz="1600" smtClean="0">
                <a:hlinkClick r:id="rId3"/>
              </a:rPr>
              <a:t>le capitaine Ivor Margetts</a:t>
            </a:r>
            <a:r>
              <a:rPr lang="fr-FR" sz="1600" smtClean="0"/>
              <a:t>. Au sein des troupes du Commonwealth, il a participé aux affrontements contre les Ottomans dans la péninsule turque de Gallipoli en 1915, puis aux combats de la Somme en 1916.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600" smtClean="0"/>
              <a:t>A travers ce </a:t>
            </a:r>
            <a:r>
              <a:rPr lang="fr-FR" sz="1600" b="1" smtClean="0"/>
              <a:t>parcours</a:t>
            </a:r>
            <a:r>
              <a:rPr lang="fr-FR" sz="1600" smtClean="0"/>
              <a:t>, durant lequel l’élève manipule des outils, lit et analyse des documents, et effectue une </a:t>
            </a:r>
            <a:r>
              <a:rPr lang="fr-FR" sz="1600" b="1" smtClean="0"/>
              <a:t>recherche</a:t>
            </a:r>
            <a:r>
              <a:rPr lang="fr-FR" sz="1600" smtClean="0"/>
              <a:t> documentaire (sur des sites tels que ceux des NAA, de </a:t>
            </a:r>
            <a:r>
              <a:rPr lang="fr-FR" sz="1600" smtClean="0">
                <a:hlinkClick r:id="rId4"/>
              </a:rPr>
              <a:t>l’Imperial War Museums</a:t>
            </a:r>
            <a:r>
              <a:rPr lang="fr-FR" sz="1600" smtClean="0"/>
              <a:t> et de la </a:t>
            </a:r>
            <a:r>
              <a:rPr lang="fr-FR" sz="1600" smtClean="0">
                <a:hlinkClick r:id="rId5"/>
              </a:rPr>
              <a:t>Commonwealth  War Graves Commission</a:t>
            </a:r>
            <a:r>
              <a:rPr lang="fr-FR" sz="1600" smtClean="0"/>
              <a:t>), peuvent être abordés le génocide arménien, les combats meurtriers de la Grande Guerre, les bouleversements politiques ayant suivi le conflit (une nouvelle carte de l’Europe), ainsi que la révolution russe.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600" smtClean="0"/>
              <a:t>Source : </a:t>
            </a:r>
            <a:r>
              <a:rPr lang="fr-FR" sz="1600" smtClean="0">
                <a:hlinkClick r:id="rId6"/>
              </a:rPr>
              <a:t>http://www.vousnousils.fr/2015/04/02/utiliser-des-ressources-numeriques-pour-enseigner-la-premiere-guerre-mondiale-566344</a:t>
            </a:r>
            <a:r>
              <a:rPr lang="fr-FR" sz="1600" smtClean="0"/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7705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Quatre professeurs d’histoire-géographie de l’académie de Lille proposent de passer par le « prisme australien », en utilisant les ressources </a:t>
            </a:r>
            <a:r>
              <a:rPr lang="fr-FR" b="1"/>
              <a:t>numériques</a:t>
            </a:r>
            <a:r>
              <a:rPr lang="fr-FR"/>
              <a:t> des </a:t>
            </a:r>
            <a:r>
              <a:rPr lang="fr-FR">
                <a:hlinkClick r:id="rId7"/>
              </a:rPr>
              <a:t>Archives nationales australiennes</a:t>
            </a:r>
            <a:r>
              <a:rPr lang="fr-FR"/>
              <a:t> (NAA). </a:t>
            </a:r>
          </a:p>
        </p:txBody>
      </p:sp>
      <p:pic>
        <p:nvPicPr>
          <p:cNvPr id="4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Mission du centenaire de la Première Guerre mondiale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538" cy="993775"/>
          </a:xfrm>
        </p:spPr>
        <p:txBody>
          <a:bodyPr/>
          <a:lstStyle/>
          <a:p>
            <a:pPr eaLnBrk="1" hangingPunct="1"/>
            <a:r>
              <a:rPr lang="fr-FR" sz="4000" smtClean="0">
                <a:solidFill>
                  <a:srgbClr val="558ED5"/>
                </a:solidFill>
              </a:rPr>
              <a:t>3. </a:t>
            </a:r>
            <a:r>
              <a:rPr lang="fr-FR" sz="4000" u="sng" smtClean="0">
                <a:solidFill>
                  <a:srgbClr val="558ED5"/>
                </a:solidFill>
              </a:rPr>
              <a:t>Un portail web </a:t>
            </a:r>
            <a:r>
              <a:rPr lang="fr-FR" sz="4000" i="1" u="sng" smtClean="0">
                <a:solidFill>
                  <a:srgbClr val="558ED5"/>
                </a:solidFill>
              </a:rPr>
              <a:t>centenaire.org </a:t>
            </a:r>
            <a:r>
              <a:rPr lang="fr-FR" sz="4000" u="sng" smtClean="0">
                <a:solidFill>
                  <a:srgbClr val="558ED5"/>
                </a:solidFill>
              </a:rPr>
              <a:t>pour une valorisation de ressources</a:t>
            </a:r>
          </a:p>
        </p:txBody>
      </p:sp>
      <p:pic>
        <p:nvPicPr>
          <p:cNvPr id="26627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Mission du centenaire de la Première Guerre mondiale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7421" y="1484784"/>
            <a:ext cx="62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le grand public et les enseignants </a:t>
            </a:r>
          </a:p>
          <a:p>
            <a:endParaRPr lang="fr-FR" dirty="0"/>
          </a:p>
          <a:p>
            <a:r>
              <a:rPr lang="fr-FR" dirty="0" smtClean="0"/>
              <a:t>-   Communiquer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Informer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Valoriser</a:t>
            </a:r>
          </a:p>
          <a:p>
            <a:endParaRPr lang="fr-FR" dirty="0" smtClean="0"/>
          </a:p>
          <a:p>
            <a:r>
              <a:rPr lang="fr-FR" dirty="0" smtClean="0"/>
              <a:t>Apporter des ressources scientifiques</a:t>
            </a:r>
          </a:p>
        </p:txBody>
      </p:sp>
      <p:pic>
        <p:nvPicPr>
          <p:cNvPr id="9" name="Picture 2" descr="C:\Users\Aurélien\Desktop\couv_faceboo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90" y="3634412"/>
            <a:ext cx="5951389" cy="242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>
          <a:xfrm>
            <a:off x="465138" y="260350"/>
            <a:ext cx="8229600" cy="706438"/>
          </a:xfrm>
        </p:spPr>
        <p:txBody>
          <a:bodyPr/>
          <a:lstStyle/>
          <a:p>
            <a:pPr eaLnBrk="1" hangingPunct="1"/>
            <a:r>
              <a:rPr lang="fr-FR" sz="4000" dirty="0" smtClean="0">
                <a:solidFill>
                  <a:srgbClr val="558ED5"/>
                </a:solidFill>
              </a:rPr>
              <a:t>Les principales rubriques de </a:t>
            </a:r>
            <a:r>
              <a:rPr lang="fr-FR" sz="4000" i="1" dirty="0" smtClean="0">
                <a:solidFill>
                  <a:srgbClr val="558ED5"/>
                </a:solidFill>
              </a:rPr>
              <a:t>centenaire.org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http://centenaire.org/fr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 smtClean="0"/>
          </a:p>
        </p:txBody>
      </p:sp>
      <p:pic>
        <p:nvPicPr>
          <p:cNvPr id="27651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Mission du centenaire de la Première Guerre mondiale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fr-FR" sz="4000" smtClean="0">
                <a:solidFill>
                  <a:srgbClr val="558ED5"/>
                </a:solidFill>
              </a:rPr>
              <a:t>La valorisation des archives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publications de « sélections »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classement par fonds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textes de contextualisations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http://centenaire.org/fr/tresors-darchives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 smtClean="0"/>
          </a:p>
        </p:txBody>
      </p:sp>
      <p:pic>
        <p:nvPicPr>
          <p:cNvPr id="28675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Mission du centenaire de la Première Guerre mondiale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L’offre pédagogique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rubrique dédiée aux enseignants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valorisation des projets pédagogiques et des services éducatifs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pistes pédagogiques pour les 1</a:t>
            </a:r>
            <a:r>
              <a:rPr lang="fr-FR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2</a:t>
            </a:r>
            <a:r>
              <a:rPr lang="fr-FR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degrés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http://centenaire.org/fr/espace-pedagogique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 smtClean="0"/>
          </a:p>
        </p:txBody>
      </p:sp>
      <p:pic>
        <p:nvPicPr>
          <p:cNvPr id="29699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67" t="14703" r="35732" b="23114"/>
          <a:stretch>
            <a:fillRect/>
          </a:stretch>
        </p:blipFill>
        <p:spPr>
          <a:xfrm>
            <a:off x="755576" y="332656"/>
            <a:ext cx="7335837" cy="4897438"/>
          </a:xfrm>
        </p:spPr>
      </p:pic>
      <p:pic>
        <p:nvPicPr>
          <p:cNvPr id="5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23528" y="537321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commémorations du Centenaire en 2014 ont été l’occasion d’une réflexion sur la place du numérique dans la mise en mémoire(s) et les usages sociaux de la Grande </a:t>
            </a:r>
            <a:r>
              <a:rPr lang="fr-FR" smtClean="0"/>
              <a:t>Guerre aujourd’hui.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138" y="260350"/>
            <a:ext cx="82296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Etude de cas</a:t>
            </a:r>
            <a:b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Tout Public</a:t>
            </a:r>
            <a:endParaRPr lang="fr-F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138" y="13922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frise chronologique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>
                <a:hlinkClick r:id="rId2"/>
              </a:rPr>
              <a:t>http://</a:t>
            </a:r>
            <a:r>
              <a:rPr lang="fr-FR" b="1" dirty="0" smtClean="0">
                <a:hlinkClick r:id="rId2"/>
              </a:rPr>
              <a:t>centenaire.org/fr/la-grande-guerre-en-dates</a:t>
            </a:r>
            <a:endParaRPr lang="fr-FR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Petite bibliothèque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Centenaire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://centenaire.org/fr/autour-de-la-grande-guerre/litterature/petite-bibliotheque-du-centenaire</a:t>
            </a:r>
            <a:endParaRPr lang="fr-F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3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138" y="260350"/>
            <a:ext cx="82296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Etude de cas</a:t>
            </a:r>
            <a:b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Tout Public</a:t>
            </a:r>
            <a:endParaRPr lang="fr-F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138" y="13922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sitographie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http://centenaire.org/fr/la-grande-guerre-sur-le-web</a:t>
            </a:r>
            <a:endParaRPr lang="fr-F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base des monuments aux morts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http://monuments.centenaire.org/cartographie/</a:t>
            </a:r>
            <a:endParaRPr lang="fr-F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2771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138" y="260350"/>
            <a:ext cx="82296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Etude de cas</a:t>
            </a:r>
            <a:b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Contenus pédagogiques</a:t>
            </a:r>
            <a:endParaRPr lang="fr-F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138" y="13922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médias dans la Grande Guerre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>
                <a:hlinkClick r:id="rId2"/>
              </a:rPr>
              <a:t>http://</a:t>
            </a:r>
            <a:r>
              <a:rPr lang="fr-FR" b="1" dirty="0" smtClean="0">
                <a:hlinkClick r:id="rId2"/>
              </a:rPr>
              <a:t>centenaire.org/fr/espace-pedagogique/les-medias-dans-la-grande-guerre</a:t>
            </a:r>
            <a:endParaRPr lang="fr-FR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frise pédagogique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>
                <a:hlinkClick r:id="rId3"/>
              </a:rPr>
              <a:t>http://centenaire.org/fr/frise-chronologique-documentee</a:t>
            </a:r>
            <a:endParaRPr lang="fr-FR" b="1" dirty="0" smtClean="0"/>
          </a:p>
        </p:txBody>
      </p:sp>
      <p:pic>
        <p:nvPicPr>
          <p:cNvPr id="33795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138" y="260350"/>
            <a:ext cx="82296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Etude de cas</a:t>
            </a:r>
            <a:b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Contenus pédagogiques</a:t>
            </a:r>
            <a:endParaRPr lang="fr-F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138" y="1392238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Six dates, six textes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>
                <a:hlinkClick r:id="rId2"/>
              </a:rPr>
              <a:t>http://</a:t>
            </a:r>
            <a:r>
              <a:rPr lang="fr-FR" b="1" dirty="0" smtClean="0">
                <a:hlinkClick r:id="rId2"/>
              </a:rPr>
              <a:t>centenaire.org/fr/espace-pedagogique/pistes-pedagogiques/six-dates-six-textes</a:t>
            </a:r>
            <a:endParaRPr lang="fr-FR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Lire la guerre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>
                <a:hlinkClick r:id="rId3"/>
              </a:rPr>
              <a:t>http://centenaire.org/fr/espace-pedagogique/ressources-pedagogiques/deuxieme-degre/diaporamas/lire-la-guerre</a:t>
            </a:r>
            <a:endParaRPr lang="fr-FR" b="1" dirty="0"/>
          </a:p>
        </p:txBody>
      </p:sp>
      <p:pic>
        <p:nvPicPr>
          <p:cNvPr id="34819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réseaux sociaux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138" y="13922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Facebook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 smtClean="0"/>
              <a:t>	&gt;</a:t>
            </a:r>
            <a:r>
              <a:rPr lang="fr-FR" dirty="0" smtClean="0">
                <a:hlinkClick r:id="rId2"/>
              </a:rPr>
              <a:t>https://www.facebook.com/MissionDuCentenaire1418</a:t>
            </a:r>
            <a:endParaRPr lang="fr-FR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Twitter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	</a:t>
            </a:r>
            <a:r>
              <a:rPr lang="fr-FR" dirty="0" smtClean="0"/>
              <a:t>&gt; </a:t>
            </a:r>
            <a:r>
              <a:rPr lang="fr-FR" dirty="0" smtClean="0">
                <a:hlinkClick r:id="rId3"/>
              </a:rPr>
              <a:t>https://twitter.com/Mission1418</a:t>
            </a:r>
            <a:endParaRPr lang="fr-FR" dirty="0" smtClean="0"/>
          </a:p>
        </p:txBody>
      </p:sp>
      <p:pic>
        <p:nvPicPr>
          <p:cNvPr id="35843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Organisation et attributions de la Mission 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 centenaire de la Première Guerre mondiale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membres fondateurs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 smtClean="0"/>
          </a:p>
        </p:txBody>
      </p:sp>
      <p:pic>
        <p:nvPicPr>
          <p:cNvPr id="16387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Aurélien\Desktop\membr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128838"/>
            <a:ext cx="89217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971600" y="515719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approche ouverte des commémorations</a:t>
            </a:r>
          </a:p>
          <a:p>
            <a:endParaRPr lang="fr-FR" dirty="0" smtClean="0"/>
          </a:p>
          <a:p>
            <a:r>
              <a:rPr lang="fr-FR" dirty="0" smtClean="0"/>
              <a:t>Un Groupement d’intérêt public (GIP)  permettant une souplesse de fonctionnement et la transversalité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objectifs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Organiser les temps forts du programme commémoratif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Coordonner et accompagner l’ensemble des initiatives publiques et privées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Informer le grand public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0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e 32"/>
          <p:cNvSpPr/>
          <p:nvPr/>
        </p:nvSpPr>
        <p:spPr>
          <a:xfrm>
            <a:off x="957263" y="609600"/>
            <a:ext cx="7070725" cy="4979988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5F04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2306638" y="260350"/>
            <a:ext cx="1008062" cy="1006475"/>
          </a:xfrm>
          <a:prstGeom prst="ellipse">
            <a:avLst/>
          </a:prstGeom>
          <a:solidFill>
            <a:srgbClr val="87B2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8435" name="Picture 5" descr="Mission_Centenaire_14_18RV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6308725"/>
            <a:ext cx="9921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8" descr="logo-label_centenai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092825"/>
            <a:ext cx="8334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Espace réservé du contenu 2"/>
          <p:cNvSpPr txBox="1">
            <a:spLocks/>
          </p:cNvSpPr>
          <p:nvPr/>
        </p:nvSpPr>
        <p:spPr bwMode="auto">
          <a:xfrm>
            <a:off x="2616200" y="434975"/>
            <a:ext cx="3698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4000" b="1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3</a:t>
            </a:r>
            <a:endParaRPr lang="fr-FR" sz="4000">
              <a:solidFill>
                <a:schemeClr val="bg1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124075" y="5916613"/>
            <a:ext cx="316865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/>
          </a:extLst>
        </p:spPr>
        <p:txBody>
          <a:bodyPr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euros alloués pour 294 projets</a:t>
            </a:r>
          </a:p>
          <a:p>
            <a:pPr algn="l">
              <a:defRPr/>
            </a:pPr>
            <a:r>
              <a:rPr lang="fr-FR" sz="13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(un comité de subvention en cours)</a:t>
            </a:r>
          </a:p>
          <a:p>
            <a:pPr algn="l">
              <a:defRPr/>
            </a:pPr>
            <a:endParaRPr lang="fr-FR" sz="1800" i="1" dirty="0" smtClean="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  <a:p>
            <a:pPr algn="l">
              <a:defRPr/>
            </a:pPr>
            <a:endParaRPr lang="fr-FR" sz="1800" dirty="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976313" y="1303338"/>
            <a:ext cx="2736850" cy="554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>
                <a:solidFill>
                  <a:srgbClr val="87B2BF"/>
                </a:solidFill>
                <a:latin typeface="Calibri" pitchFamily="34" charset="0"/>
                <a:ea typeface="ヒラギノ角ゴ Pro W3"/>
                <a:cs typeface="ヒラギノ角ゴ Pro W3"/>
              </a:rPr>
              <a:t>campagnes de labellisations entre 2013 et 2015</a:t>
            </a:r>
            <a:endParaRPr lang="fr-FR">
              <a:solidFill>
                <a:srgbClr val="87B2BF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25400" y="3379788"/>
            <a:ext cx="1233488" cy="554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>
                <a:solidFill>
                  <a:srgbClr val="2C6EA3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projets</a:t>
            </a:r>
          </a:p>
          <a:p>
            <a:pPr algn="ctr"/>
            <a:r>
              <a:rPr lang="fr-FR">
                <a:solidFill>
                  <a:srgbClr val="2C6EA3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reçus</a:t>
            </a:r>
          </a:p>
        </p:txBody>
      </p:sp>
      <p:sp>
        <p:nvSpPr>
          <p:cNvPr id="18441" name="TextBox 3"/>
          <p:cNvSpPr txBox="1">
            <a:spLocks noChangeArrowheads="1"/>
          </p:cNvSpPr>
          <p:nvPr/>
        </p:nvSpPr>
        <p:spPr bwMode="auto">
          <a:xfrm>
            <a:off x="900113" y="4149725"/>
            <a:ext cx="1296987" cy="277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>
                <a:solidFill>
                  <a:srgbClr val="2DA5D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labellisés</a:t>
            </a:r>
          </a:p>
        </p:txBody>
      </p:sp>
      <p:sp>
        <p:nvSpPr>
          <p:cNvPr id="28" name="Ellipse 27"/>
          <p:cNvSpPr/>
          <p:nvPr/>
        </p:nvSpPr>
        <p:spPr>
          <a:xfrm>
            <a:off x="7142163" y="3789363"/>
            <a:ext cx="1008062" cy="1008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43" name="Espace réservé du contenu 2"/>
          <p:cNvSpPr txBox="1">
            <a:spLocks/>
          </p:cNvSpPr>
          <p:nvPr/>
        </p:nvSpPr>
        <p:spPr bwMode="auto">
          <a:xfrm>
            <a:off x="7215188" y="3965575"/>
            <a:ext cx="873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4000" b="1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540</a:t>
            </a:r>
            <a:endParaRPr lang="fr-FR" sz="4000">
              <a:solidFill>
                <a:schemeClr val="bg1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5724525" y="4868863"/>
            <a:ext cx="2736850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accent5"/>
                </a:solidFill>
                <a:latin typeface="Calibri"/>
                <a:cs typeface="Calibri"/>
              </a:rPr>
              <a:t>classes inscrites aux concours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accent5"/>
                </a:solidFill>
                <a:latin typeface="Calibri"/>
                <a:cs typeface="Calibri"/>
              </a:rPr>
              <a:t>des </a:t>
            </a:r>
            <a:r>
              <a:rPr lang="fr-FR" sz="1800" i="1" dirty="0" smtClean="0">
                <a:solidFill>
                  <a:schemeClr val="accent5"/>
                </a:solidFill>
                <a:latin typeface="Calibri"/>
                <a:cs typeface="Calibri"/>
              </a:rPr>
              <a:t>Petits Artistes</a:t>
            </a:r>
            <a:br>
              <a:rPr lang="fr-FR" sz="1800" i="1" dirty="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fr-FR" sz="1800" i="1" dirty="0" smtClean="0">
                <a:solidFill>
                  <a:schemeClr val="accent5"/>
                </a:solidFill>
                <a:latin typeface="Calibri"/>
                <a:cs typeface="Calibri"/>
              </a:rPr>
              <a:t>de la Mémoire</a:t>
            </a:r>
            <a:endParaRPr lang="fr-FR" sz="1800" dirty="0" smtClean="0">
              <a:solidFill>
                <a:schemeClr val="accent5"/>
              </a:solidFill>
              <a:latin typeface="Calibri"/>
              <a:cs typeface="Calibri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124075" y="5157788"/>
            <a:ext cx="2016125" cy="7191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46" name="Espace réservé du contenu 2"/>
          <p:cNvSpPr txBox="1">
            <a:spLocks/>
          </p:cNvSpPr>
          <p:nvPr/>
        </p:nvSpPr>
        <p:spPr bwMode="auto">
          <a:xfrm>
            <a:off x="2197100" y="5195888"/>
            <a:ext cx="19462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4000" b="1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375 923</a:t>
            </a:r>
            <a:endParaRPr lang="fr-FR" sz="4000">
              <a:solidFill>
                <a:schemeClr val="bg1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06400" y="2390775"/>
            <a:ext cx="1006475" cy="1008063"/>
          </a:xfrm>
          <a:prstGeom prst="ellipse">
            <a:avLst/>
          </a:prstGeom>
          <a:solidFill>
            <a:srgbClr val="2C6E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48" name="Espace réservé du contenu 2"/>
          <p:cNvSpPr txBox="1">
            <a:spLocks/>
          </p:cNvSpPr>
          <p:nvPr/>
        </p:nvSpPr>
        <p:spPr bwMode="auto">
          <a:xfrm>
            <a:off x="473075" y="2552700"/>
            <a:ext cx="8747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4000" b="1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984</a:t>
            </a:r>
            <a:endParaRPr lang="fr-FR" sz="4000">
              <a:solidFill>
                <a:schemeClr val="bg1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1089025" y="3017838"/>
            <a:ext cx="1008063" cy="1008062"/>
          </a:xfrm>
          <a:prstGeom prst="ellipse">
            <a:avLst/>
          </a:prstGeom>
          <a:solidFill>
            <a:srgbClr val="2DA5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50" name="Espace réservé du contenu 2"/>
          <p:cNvSpPr txBox="1">
            <a:spLocks/>
          </p:cNvSpPr>
          <p:nvPr/>
        </p:nvSpPr>
        <p:spPr bwMode="auto">
          <a:xfrm>
            <a:off x="1171575" y="3182938"/>
            <a:ext cx="8747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4000" b="1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827</a:t>
            </a:r>
            <a:endParaRPr lang="fr-FR" sz="4000">
              <a:solidFill>
                <a:schemeClr val="bg1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18451" name="TextBox 3"/>
          <p:cNvSpPr txBox="1">
            <a:spLocks noChangeArrowheads="1"/>
          </p:cNvSpPr>
          <p:nvPr/>
        </p:nvSpPr>
        <p:spPr bwMode="auto">
          <a:xfrm>
            <a:off x="6251575" y="1700213"/>
            <a:ext cx="2376488" cy="649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08000" tIns="46800" rIns="108000" bIns="46800">
            <a:spAutoFit/>
          </a:bodyPr>
          <a:lstStyle/>
          <a:p>
            <a:pPr algn="ctr"/>
            <a:r>
              <a:rPr lang="fr-FR">
                <a:solidFill>
                  <a:srgbClr val="337BB6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Comités académiques du Centenaire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003800" y="1557338"/>
            <a:ext cx="1130300" cy="1184275"/>
          </a:xfrm>
          <a:prstGeom prst="straightConnector1">
            <a:avLst/>
          </a:prstGeom>
          <a:ln w="38100" cmpd="sng">
            <a:solidFill>
              <a:srgbClr val="5F04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3224213" y="3398838"/>
            <a:ext cx="842962" cy="1685925"/>
          </a:xfrm>
          <a:prstGeom prst="straightConnector1">
            <a:avLst/>
          </a:prstGeom>
          <a:ln w="38100" cmpd="sng">
            <a:solidFill>
              <a:srgbClr val="5F04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1693863" y="2838450"/>
            <a:ext cx="1473200" cy="14288"/>
          </a:xfrm>
          <a:prstGeom prst="straightConnector1">
            <a:avLst/>
          </a:prstGeom>
          <a:ln w="38100" cmpd="sng">
            <a:solidFill>
              <a:srgbClr val="5F04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5076825" y="3090863"/>
            <a:ext cx="1943100" cy="935037"/>
          </a:xfrm>
          <a:prstGeom prst="straightConnector1">
            <a:avLst/>
          </a:prstGeom>
          <a:ln w="38100" cmpd="sng">
            <a:solidFill>
              <a:srgbClr val="5F04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3059113" y="1916113"/>
            <a:ext cx="720725" cy="795337"/>
          </a:xfrm>
          <a:prstGeom prst="straightConnector1">
            <a:avLst/>
          </a:prstGeom>
          <a:ln w="38100" cmpd="sng">
            <a:solidFill>
              <a:srgbClr val="5F04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Arrondir un rectangle à un seul coin 47"/>
          <p:cNvSpPr/>
          <p:nvPr/>
        </p:nvSpPr>
        <p:spPr>
          <a:xfrm>
            <a:off x="2484438" y="2606675"/>
            <a:ext cx="2592387" cy="561975"/>
          </a:xfrm>
          <a:prstGeom prst="round1Rect">
            <a:avLst/>
          </a:prstGeom>
          <a:solidFill>
            <a:srgbClr val="5F047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58" name="TextBox 3"/>
          <p:cNvSpPr txBox="1">
            <a:spLocks noChangeArrowheads="1"/>
          </p:cNvSpPr>
          <p:nvPr/>
        </p:nvSpPr>
        <p:spPr bwMode="auto">
          <a:xfrm>
            <a:off x="2700338" y="2606675"/>
            <a:ext cx="23034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Le Centenaire</a:t>
            </a:r>
          </a:p>
        </p:txBody>
      </p:sp>
      <p:sp>
        <p:nvSpPr>
          <p:cNvPr id="52" name="Arrondir un rectangle avec un coin diagonal 51"/>
          <p:cNvSpPr>
            <a:spLocks noChangeAspect="1"/>
          </p:cNvSpPr>
          <p:nvPr/>
        </p:nvSpPr>
        <p:spPr>
          <a:xfrm>
            <a:off x="3676650" y="3090863"/>
            <a:ext cx="2767013" cy="431800"/>
          </a:xfrm>
          <a:prstGeom prst="round2DiagRect">
            <a:avLst/>
          </a:prstGeom>
          <a:solidFill>
            <a:srgbClr val="A47FA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60" name="TextBox 3"/>
          <p:cNvSpPr txBox="1">
            <a:spLocks noChangeArrowheads="1"/>
          </p:cNvSpPr>
          <p:nvPr/>
        </p:nvSpPr>
        <p:spPr bwMode="auto">
          <a:xfrm>
            <a:off x="3817938" y="3070225"/>
            <a:ext cx="26257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à </a:t>
            </a:r>
            <a:r>
              <a:rPr lang="en-US" sz="2800" b="1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L’ÉCOLE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, </a:t>
            </a:r>
            <a:r>
              <a:rPr lang="fr-FR" sz="2800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c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’</a:t>
            </a:r>
            <a:r>
              <a:rPr lang="en-US" altLang="ja-JP" sz="2800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est</a:t>
            </a:r>
            <a:endParaRPr lang="fr-FR" sz="2800" b="1">
              <a:solidFill>
                <a:srgbClr val="FFFFFF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  <p:sp>
        <p:nvSpPr>
          <p:cNvPr id="18461" name="TextBox 4"/>
          <p:cNvSpPr txBox="1">
            <a:spLocks noChangeArrowheads="1"/>
          </p:cNvSpPr>
          <p:nvPr/>
        </p:nvSpPr>
        <p:spPr bwMode="auto">
          <a:xfrm>
            <a:off x="107950" y="6635750"/>
            <a:ext cx="5762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800">
                <a:solidFill>
                  <a:srgbClr val="265365"/>
                </a:solidFill>
                <a:latin typeface="Didot"/>
                <a:ea typeface="ヒラギノ角ゴ Pro W3"/>
                <a:cs typeface="Didot"/>
              </a:rPr>
              <a:t>4</a:t>
            </a:r>
            <a:endParaRPr lang="fr-FR" sz="800">
              <a:solidFill>
                <a:srgbClr val="265365"/>
              </a:solidFill>
              <a:latin typeface="Calibri" pitchFamily="34" charset="0"/>
              <a:ea typeface="ヒラギノ角ゴ Pro W3"/>
              <a:cs typeface="Didot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134100" y="693738"/>
            <a:ext cx="1008063" cy="1008062"/>
          </a:xfrm>
          <a:prstGeom prst="ellipse">
            <a:avLst/>
          </a:prstGeom>
          <a:solidFill>
            <a:srgbClr val="2C6E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63" name="Espace réservé du contenu 2"/>
          <p:cNvSpPr txBox="1">
            <a:spLocks/>
          </p:cNvSpPr>
          <p:nvPr/>
        </p:nvSpPr>
        <p:spPr bwMode="auto">
          <a:xfrm>
            <a:off x="6300788" y="836613"/>
            <a:ext cx="6477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4000" b="1">
                <a:solidFill>
                  <a:schemeClr val="bg1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30</a:t>
            </a:r>
            <a:endParaRPr lang="fr-FR" sz="4000">
              <a:solidFill>
                <a:schemeClr val="bg1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1. </a:t>
            </a:r>
            <a:r>
              <a:rPr lang="fr-FR" sz="4000" u="sng" smtClean="0"/>
              <a:t>Le Centenaire à l’heure du numérique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Mission du centenaire de la Première Guerre mondiale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350" y="6089650"/>
            <a:ext cx="13477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138" y="5888038"/>
            <a:ext cx="9017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02" r="4510" b="3929"/>
          <a:stretch>
            <a:fillRect/>
          </a:stretch>
        </p:blipFill>
        <p:spPr bwMode="auto">
          <a:xfrm>
            <a:off x="2649354" y="1700808"/>
            <a:ext cx="554513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95536" y="1700808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travail de mise à disposition des archives publiques</a:t>
            </a:r>
            <a:endParaRPr lang="fr-F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5" t="16780" r="12787" b="7178"/>
          <a:stretch>
            <a:fillRect/>
          </a:stretch>
        </p:blipFill>
        <p:spPr bwMode="auto">
          <a:xfrm>
            <a:off x="323528" y="3199840"/>
            <a:ext cx="3239542" cy="297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5" descr="Participez à la Grande Collecte 1914-19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99" y="692150"/>
            <a:ext cx="5374469" cy="381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2179847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des archives privées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" t="13364" r="1003" b="7085"/>
          <a:stretch>
            <a:fillRect/>
          </a:stretch>
        </p:blipFill>
        <p:spPr>
          <a:xfrm>
            <a:off x="251520" y="620688"/>
            <a:ext cx="8135938" cy="3600450"/>
          </a:xfrm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15616" y="5373216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http://generations-14.fr/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3568" y="472514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Web comme support participatif et collaboratif du Centenaire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633412"/>
          </a:xfrm>
        </p:spPr>
        <p:txBody>
          <a:bodyPr/>
          <a:lstStyle/>
          <a:p>
            <a:r>
              <a:rPr lang="fr-FR" sz="2400" smtClean="0"/>
              <a:t>Une production foisonnante autour des commémorations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97" t="13364" r="30748" b="2315"/>
          <a:stretch>
            <a:fillRect/>
          </a:stretch>
        </p:blipFill>
        <p:spPr>
          <a:xfrm>
            <a:off x="395288" y="1052513"/>
            <a:ext cx="5689600" cy="4568825"/>
          </a:xfrm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7504" y="5621338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https://inventaire.poitou-charentes.fr/operations/14-18-poitou-charentes/296-evenements/564-la-premiere-guerre-mondiale-sur-le-web</a:t>
            </a:r>
          </a:p>
        </p:txBody>
      </p:sp>
      <p:pic>
        <p:nvPicPr>
          <p:cNvPr id="5" name="Picture 2" descr="C:\Users\Aurélien\Desktop\logos\logo_miss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6064250"/>
            <a:ext cx="13477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urélien\Desktop\logos\label_centenaire_car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03913"/>
            <a:ext cx="90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596</Words>
  <Application>Microsoft Office PowerPoint</Application>
  <PresentationFormat>Affichage à l'écran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Organisation et attributions de la Mission du centenaire de la Première Guerre mondiale </vt:lpstr>
      <vt:lpstr>Présentation PowerPoint</vt:lpstr>
      <vt:lpstr>Présentation PowerPoint</vt:lpstr>
      <vt:lpstr>1. Le Centenaire à l’heure du numérique</vt:lpstr>
      <vt:lpstr>Présentation PowerPoint</vt:lpstr>
      <vt:lpstr>Présentation PowerPoint</vt:lpstr>
      <vt:lpstr>Une production foisonnante autour des commémorations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Un portail web centenaire.org pour une valorisation de ressources</vt:lpstr>
      <vt:lpstr>Les principales rubriques de centenaire.org</vt:lpstr>
      <vt:lpstr>La valorisation des archives</vt:lpstr>
      <vt:lpstr>L’offre pédagogique</vt:lpstr>
      <vt:lpstr>Etude de cas Tout Public</vt:lpstr>
      <vt:lpstr>Etude de cas Tout Public</vt:lpstr>
      <vt:lpstr>Etude de cas Contenus pédagogiques</vt:lpstr>
      <vt:lpstr>Etude de cas Contenus pédagogiques</vt:lpstr>
      <vt:lpstr>Les réseaux sociaux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</dc:creator>
  <cp:lastModifiedBy>Alexandre</cp:lastModifiedBy>
  <cp:revision>23</cp:revision>
  <dcterms:created xsi:type="dcterms:W3CDTF">2014-03-21T15:59:28Z</dcterms:created>
  <dcterms:modified xsi:type="dcterms:W3CDTF">2015-05-29T10:12:15Z</dcterms:modified>
</cp:coreProperties>
</file>