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8" r:id="rId1"/>
  </p:sldMasterIdLst>
  <p:notesMasterIdLst>
    <p:notesMasterId r:id="rId14"/>
  </p:notesMasterIdLst>
  <p:sldIdLst>
    <p:sldId id="256" r:id="rId2"/>
    <p:sldId id="260" r:id="rId3"/>
    <p:sldId id="257" r:id="rId4"/>
    <p:sldId id="258" r:id="rId5"/>
    <p:sldId id="259" r:id="rId6"/>
    <p:sldId id="261" r:id="rId7"/>
    <p:sldId id="262" r:id="rId8"/>
    <p:sldId id="263" r:id="rId9"/>
    <p:sldId id="265" r:id="rId10"/>
    <p:sldId id="266" r:id="rId11"/>
    <p:sldId id="267" r:id="rId12"/>
    <p:sldId id="264"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ine Thomassin" initials="CT" lastIdx="1" clrIdx="0">
    <p:extLst>
      <p:ext uri="{19B8F6BF-5375-455C-9EA6-DF929625EA0E}">
        <p15:presenceInfo xmlns:p15="http://schemas.microsoft.com/office/powerpoint/2012/main" userId="Christine Thomass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43" autoAdjust="0"/>
    <p:restoredTop sz="95210" autoAdjust="0"/>
  </p:normalViewPr>
  <p:slideViewPr>
    <p:cSldViewPr snapToGrid="0">
      <p:cViewPr varScale="1">
        <p:scale>
          <a:sx n="88" d="100"/>
          <a:sy n="88" d="100"/>
        </p:scale>
        <p:origin x="60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4-15T22:16:47.246" idx="1">
    <p:pos x="10" y="10"/>
    <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EC8817-CEDE-4DCB-824E-F9296DAD16C1}" type="datetimeFigureOut">
              <a:rPr lang="fr-FR" smtClean="0"/>
              <a:t>15/04/2018</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FC27FD-4A49-41AF-BB89-D196619CE910}" type="slidenum">
              <a:rPr lang="fr-FR" smtClean="0"/>
              <a:t>‹N°›</a:t>
            </a:fld>
            <a:endParaRPr lang="fr-FR"/>
          </a:p>
        </p:txBody>
      </p:sp>
    </p:spTree>
    <p:extLst>
      <p:ext uri="{BB962C8B-B14F-4D97-AF65-F5344CB8AC3E}">
        <p14:creationId xmlns:p14="http://schemas.microsoft.com/office/powerpoint/2010/main" val="353071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2FC27FD-4A49-41AF-BB89-D196619CE910}" type="slidenum">
              <a:rPr lang="fr-FR" smtClean="0"/>
              <a:t>9</a:t>
            </a:fld>
            <a:endParaRPr lang="fr-FR"/>
          </a:p>
        </p:txBody>
      </p:sp>
    </p:spTree>
    <p:extLst>
      <p:ext uri="{BB962C8B-B14F-4D97-AF65-F5344CB8AC3E}">
        <p14:creationId xmlns:p14="http://schemas.microsoft.com/office/powerpoint/2010/main" val="2746653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fr-FR" smtClean="0"/>
              <a:t>Modifiez le style du titre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6B033EF9-48BF-4FC9-BAE2-E39C1D5D133E}" type="datetimeFigureOut">
              <a:rPr lang="fr-FR" smtClean="0"/>
              <a:t>15/04/2018</a:t>
            </a:fld>
            <a:endParaRPr lang="fr-FR"/>
          </a:p>
        </p:txBody>
      </p:sp>
      <p:sp>
        <p:nvSpPr>
          <p:cNvPr id="5" name="Footer Placeholder 4"/>
          <p:cNvSpPr>
            <a:spLocks noGrp="1"/>
          </p:cNvSpPr>
          <p:nvPr>
            <p:ph type="ftr" sz="quarter" idx="11"/>
          </p:nvPr>
        </p:nvSpPr>
        <p:spPr>
          <a:xfrm>
            <a:off x="5332412" y="5883275"/>
            <a:ext cx="4324044" cy="365125"/>
          </a:xfrm>
        </p:spPr>
        <p:txBody>
          <a:bodyPr/>
          <a:lstStyle/>
          <a:p>
            <a:endParaRPr lang="fr-FR"/>
          </a:p>
        </p:txBody>
      </p:sp>
      <p:sp>
        <p:nvSpPr>
          <p:cNvPr id="6" name="Slide Number Placeholder 5"/>
          <p:cNvSpPr>
            <a:spLocks noGrp="1"/>
          </p:cNvSpPr>
          <p:nvPr>
            <p:ph type="sldNum" sz="quarter" idx="12"/>
          </p:nvPr>
        </p:nvSpPr>
        <p:spPr/>
        <p:txBody>
          <a:bodyPr/>
          <a:lstStyle/>
          <a:p>
            <a:fld id="{19DD74C0-EE8C-4481-9249-7DF7BDF715AC}" type="slidenum">
              <a:rPr lang="fr-FR" smtClean="0"/>
              <a:t>‹N°›</a:t>
            </a:fld>
            <a:endParaRPr lang="fr-FR"/>
          </a:p>
        </p:txBody>
      </p:sp>
    </p:spTree>
    <p:extLst>
      <p:ext uri="{BB962C8B-B14F-4D97-AF65-F5344CB8AC3E}">
        <p14:creationId xmlns:p14="http://schemas.microsoft.com/office/powerpoint/2010/main" val="3556253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B033EF9-48BF-4FC9-BAE2-E39C1D5D133E}" type="datetimeFigureOut">
              <a:rPr lang="fr-FR" smtClean="0"/>
              <a:t>15/04/2018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9DD74C0-EE8C-4481-9249-7DF7BDF715AC}" type="slidenum">
              <a:rPr lang="fr-FR" smtClean="0"/>
              <a:t>‹N°›</a:t>
            </a:fld>
            <a:endParaRPr lang="fr-FR"/>
          </a:p>
        </p:txBody>
      </p:sp>
    </p:spTree>
    <p:extLst>
      <p:ext uri="{BB962C8B-B14F-4D97-AF65-F5344CB8AC3E}">
        <p14:creationId xmlns:p14="http://schemas.microsoft.com/office/powerpoint/2010/main" val="10046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fr-FR" smtClean="0"/>
              <a:t>Modifiez le style du titre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B033EF9-48BF-4FC9-BAE2-E39C1D5D133E}" type="datetimeFigureOut">
              <a:rPr lang="fr-FR" smtClean="0"/>
              <a:t>15/04/2018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9DD74C0-EE8C-4481-9249-7DF7BDF715AC}" type="slidenum">
              <a:rPr lang="fr-FR" smtClean="0"/>
              <a:t>‹N°›</a:t>
            </a:fld>
            <a:endParaRPr lang="fr-FR"/>
          </a:p>
        </p:txBody>
      </p:sp>
    </p:spTree>
    <p:extLst>
      <p:ext uri="{BB962C8B-B14F-4D97-AF65-F5344CB8AC3E}">
        <p14:creationId xmlns:p14="http://schemas.microsoft.com/office/powerpoint/2010/main" val="2774252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B033EF9-48BF-4FC9-BAE2-E39C1D5D133E}" type="datetimeFigureOut">
              <a:rPr lang="fr-FR" smtClean="0"/>
              <a:t>15/04/2018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9DD74C0-EE8C-4481-9249-7DF7BDF715AC}" type="slidenum">
              <a:rPr lang="fr-FR" smtClean="0"/>
              <a:t>‹N°›</a:t>
            </a:fld>
            <a:endParaRPr lang="fr-FR"/>
          </a:p>
        </p:txBody>
      </p:sp>
    </p:spTree>
    <p:extLst>
      <p:ext uri="{BB962C8B-B14F-4D97-AF65-F5344CB8AC3E}">
        <p14:creationId xmlns:p14="http://schemas.microsoft.com/office/powerpoint/2010/main" val="8166104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fr-FR" smtClean="0"/>
              <a:t>Modifiez le style du titre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B033EF9-48BF-4FC9-BAE2-E39C1D5D133E}" type="datetimeFigureOut">
              <a:rPr lang="fr-FR" smtClean="0"/>
              <a:t>15/04/2018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9DD74C0-EE8C-4481-9249-7DF7BDF715AC}" type="slidenum">
              <a:rPr lang="fr-FR" smtClean="0"/>
              <a:t>‹N°›</a:t>
            </a:fld>
            <a:endParaRPr lang="fr-FR"/>
          </a:p>
        </p:txBody>
      </p:sp>
    </p:spTree>
    <p:extLst>
      <p:ext uri="{BB962C8B-B14F-4D97-AF65-F5344CB8AC3E}">
        <p14:creationId xmlns:p14="http://schemas.microsoft.com/office/powerpoint/2010/main" val="27962075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fr-FR" smtClean="0"/>
              <a:t>Modifiez les styles du texte du masque</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B033EF9-48BF-4FC9-BAE2-E39C1D5D133E}" type="datetimeFigureOut">
              <a:rPr lang="fr-FR" smtClean="0"/>
              <a:t>15/04/2018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9DD74C0-EE8C-4481-9249-7DF7BDF715AC}" type="slidenum">
              <a:rPr lang="fr-FR" smtClean="0"/>
              <a:t>‹N°›</a:t>
            </a:fld>
            <a:endParaRPr lang="fr-FR"/>
          </a:p>
        </p:txBody>
      </p:sp>
    </p:spTree>
    <p:extLst>
      <p:ext uri="{BB962C8B-B14F-4D97-AF65-F5344CB8AC3E}">
        <p14:creationId xmlns:p14="http://schemas.microsoft.com/office/powerpoint/2010/main" val="11827844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fr-FR" smtClean="0"/>
              <a:t>Modifiez le style du titre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fr-FR" smtClean="0"/>
              <a:t>Modifiez les styles du texte du masque</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B033EF9-48BF-4FC9-BAE2-E39C1D5D133E}" type="datetimeFigureOut">
              <a:rPr lang="fr-FR" smtClean="0"/>
              <a:t>15/04/2018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9DD74C0-EE8C-4481-9249-7DF7BDF715AC}" type="slidenum">
              <a:rPr lang="fr-FR" smtClean="0"/>
              <a:t>‹N°›</a:t>
            </a:fld>
            <a:endParaRPr lang="fr-FR"/>
          </a:p>
        </p:txBody>
      </p:sp>
    </p:spTree>
    <p:extLst>
      <p:ext uri="{BB962C8B-B14F-4D97-AF65-F5344CB8AC3E}">
        <p14:creationId xmlns:p14="http://schemas.microsoft.com/office/powerpoint/2010/main" val="21288939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B033EF9-48BF-4FC9-BAE2-E39C1D5D133E}" type="datetimeFigureOut">
              <a:rPr lang="fr-FR" smtClean="0"/>
              <a:t>15/04/2018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9DD74C0-EE8C-4481-9249-7DF7BDF715AC}" type="slidenum">
              <a:rPr lang="fr-FR" smtClean="0"/>
              <a:t>‹N°›</a:t>
            </a:fld>
            <a:endParaRPr lang="fr-FR"/>
          </a:p>
        </p:txBody>
      </p:sp>
    </p:spTree>
    <p:extLst>
      <p:ext uri="{BB962C8B-B14F-4D97-AF65-F5344CB8AC3E}">
        <p14:creationId xmlns:p14="http://schemas.microsoft.com/office/powerpoint/2010/main" val="13070818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B033EF9-48BF-4FC9-BAE2-E39C1D5D133E}" type="datetimeFigureOut">
              <a:rPr lang="fr-FR" smtClean="0"/>
              <a:t>15/04/2018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9DD74C0-EE8C-4481-9249-7DF7BDF715AC}" type="slidenum">
              <a:rPr lang="fr-FR" smtClean="0"/>
              <a:t>‹N°›</a:t>
            </a:fld>
            <a:endParaRPr lang="fr-FR"/>
          </a:p>
        </p:txBody>
      </p:sp>
    </p:spTree>
    <p:extLst>
      <p:ext uri="{BB962C8B-B14F-4D97-AF65-F5344CB8AC3E}">
        <p14:creationId xmlns:p14="http://schemas.microsoft.com/office/powerpoint/2010/main" val="706327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nchor="ct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B033EF9-48BF-4FC9-BAE2-E39C1D5D133E}" type="datetimeFigureOut">
              <a:rPr lang="fr-FR" smtClean="0"/>
              <a:t>15/04/2018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a:xfrm>
            <a:off x="10951856" y="5867131"/>
            <a:ext cx="551167" cy="365125"/>
          </a:xfrm>
        </p:spPr>
        <p:txBody>
          <a:bodyPr/>
          <a:lstStyle/>
          <a:p>
            <a:fld id="{19DD74C0-EE8C-4481-9249-7DF7BDF715AC}" type="slidenum">
              <a:rPr lang="fr-FR" smtClean="0"/>
              <a:t>‹N°›</a:t>
            </a:fld>
            <a:endParaRPr lang="fr-FR"/>
          </a:p>
        </p:txBody>
      </p:sp>
    </p:spTree>
    <p:extLst>
      <p:ext uri="{BB962C8B-B14F-4D97-AF65-F5344CB8AC3E}">
        <p14:creationId xmlns:p14="http://schemas.microsoft.com/office/powerpoint/2010/main" val="3348901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B033EF9-48BF-4FC9-BAE2-E39C1D5D133E}" type="datetimeFigureOut">
              <a:rPr lang="fr-FR" smtClean="0"/>
              <a:t>15/04/2018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9DD74C0-EE8C-4481-9249-7DF7BDF715AC}" type="slidenum">
              <a:rPr lang="fr-FR" smtClean="0"/>
              <a:t>‹N°›</a:t>
            </a:fld>
            <a:endParaRPr lang="fr-FR"/>
          </a:p>
        </p:txBody>
      </p:sp>
    </p:spTree>
    <p:extLst>
      <p:ext uri="{BB962C8B-B14F-4D97-AF65-F5344CB8AC3E}">
        <p14:creationId xmlns:p14="http://schemas.microsoft.com/office/powerpoint/2010/main" val="2678693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6B033EF9-48BF-4FC9-BAE2-E39C1D5D133E}" type="datetimeFigureOut">
              <a:rPr lang="fr-FR" smtClean="0"/>
              <a:t>15/04/2018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9DD74C0-EE8C-4481-9249-7DF7BDF715AC}" type="slidenum">
              <a:rPr lang="fr-FR" smtClean="0"/>
              <a:t>‹N°›</a:t>
            </a:fld>
            <a:endParaRPr lang="fr-FR"/>
          </a:p>
        </p:txBody>
      </p:sp>
    </p:spTree>
    <p:extLst>
      <p:ext uri="{BB962C8B-B14F-4D97-AF65-F5344CB8AC3E}">
        <p14:creationId xmlns:p14="http://schemas.microsoft.com/office/powerpoint/2010/main" val="917595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6B033EF9-48BF-4FC9-BAE2-E39C1D5D133E}" type="datetimeFigureOut">
              <a:rPr lang="fr-FR" smtClean="0"/>
              <a:t>15/04/2018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9DD74C0-EE8C-4481-9249-7DF7BDF715AC}" type="slidenum">
              <a:rPr lang="fr-FR" smtClean="0"/>
              <a:t>‹N°›</a:t>
            </a:fld>
            <a:endParaRPr lang="fr-FR"/>
          </a:p>
        </p:txBody>
      </p:sp>
    </p:spTree>
    <p:extLst>
      <p:ext uri="{BB962C8B-B14F-4D97-AF65-F5344CB8AC3E}">
        <p14:creationId xmlns:p14="http://schemas.microsoft.com/office/powerpoint/2010/main" val="3416004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6B033EF9-48BF-4FC9-BAE2-E39C1D5D133E}" type="datetimeFigureOut">
              <a:rPr lang="fr-FR" smtClean="0"/>
              <a:t>15/04/2018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9DD74C0-EE8C-4481-9249-7DF7BDF715AC}" type="slidenum">
              <a:rPr lang="fr-FR" smtClean="0"/>
              <a:t>‹N°›</a:t>
            </a:fld>
            <a:endParaRPr lang="fr-FR"/>
          </a:p>
        </p:txBody>
      </p:sp>
    </p:spTree>
    <p:extLst>
      <p:ext uri="{BB962C8B-B14F-4D97-AF65-F5344CB8AC3E}">
        <p14:creationId xmlns:p14="http://schemas.microsoft.com/office/powerpoint/2010/main" val="2351353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033EF9-48BF-4FC9-BAE2-E39C1D5D133E}" type="datetimeFigureOut">
              <a:rPr lang="fr-FR" smtClean="0"/>
              <a:t>15/04/2018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9DD74C0-EE8C-4481-9249-7DF7BDF715AC}" type="slidenum">
              <a:rPr lang="fr-FR" smtClean="0"/>
              <a:t>‹N°›</a:t>
            </a:fld>
            <a:endParaRPr lang="fr-FR"/>
          </a:p>
        </p:txBody>
      </p:sp>
    </p:spTree>
    <p:extLst>
      <p:ext uri="{BB962C8B-B14F-4D97-AF65-F5344CB8AC3E}">
        <p14:creationId xmlns:p14="http://schemas.microsoft.com/office/powerpoint/2010/main" val="1058259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fr-FR" smtClean="0"/>
              <a:t>Modifiez le style du titre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B033EF9-48BF-4FC9-BAE2-E39C1D5D133E}" type="datetimeFigureOut">
              <a:rPr lang="fr-FR" smtClean="0"/>
              <a:t>15/04/2018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9DD74C0-EE8C-4481-9249-7DF7BDF715AC}" type="slidenum">
              <a:rPr lang="fr-FR" smtClean="0"/>
              <a:t>‹N°›</a:t>
            </a:fld>
            <a:endParaRPr lang="fr-FR"/>
          </a:p>
        </p:txBody>
      </p:sp>
    </p:spTree>
    <p:extLst>
      <p:ext uri="{BB962C8B-B14F-4D97-AF65-F5344CB8AC3E}">
        <p14:creationId xmlns:p14="http://schemas.microsoft.com/office/powerpoint/2010/main" val="3166940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fr-FR" smtClean="0"/>
              <a:t>Modifiez le style du titre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B033EF9-48BF-4FC9-BAE2-E39C1D5D133E}" type="datetimeFigureOut">
              <a:rPr lang="fr-FR" smtClean="0"/>
              <a:t>15/04/2018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9DD74C0-EE8C-4481-9249-7DF7BDF715AC}" type="slidenum">
              <a:rPr lang="fr-FR" smtClean="0"/>
              <a:t>‹N°›</a:t>
            </a:fld>
            <a:endParaRPr lang="fr-FR"/>
          </a:p>
        </p:txBody>
      </p:sp>
    </p:spTree>
    <p:extLst>
      <p:ext uri="{BB962C8B-B14F-4D97-AF65-F5344CB8AC3E}">
        <p14:creationId xmlns:p14="http://schemas.microsoft.com/office/powerpoint/2010/main" val="3666509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B033EF9-48BF-4FC9-BAE2-E39C1D5D133E}" type="datetimeFigureOut">
              <a:rPr lang="fr-FR" smtClean="0"/>
              <a:t>15/04/2018</a:t>
            </a:fld>
            <a:endParaRPr lang="fr-F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fr-F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9DD74C0-EE8C-4481-9249-7DF7BDF715AC}" type="slidenum">
              <a:rPr lang="fr-FR" smtClean="0"/>
              <a:t>‹N°›</a:t>
            </a:fld>
            <a:endParaRPr lang="fr-FR"/>
          </a:p>
        </p:txBody>
      </p:sp>
    </p:spTree>
    <p:extLst>
      <p:ext uri="{BB962C8B-B14F-4D97-AF65-F5344CB8AC3E}">
        <p14:creationId xmlns:p14="http://schemas.microsoft.com/office/powerpoint/2010/main" val="962927866"/>
      </p:ext>
    </p:extLst>
  </p:cSld>
  <p:clrMap bg1="lt1" tx1="dk1" bg2="lt2" tx2="dk2" accent1="accent1" accent2="accent2" accent3="accent3" accent4="accent4" accent5="accent5" accent6="accent6" hlink="hlink" folHlink="folHlink"/>
  <p:sldLayoutIdLst>
    <p:sldLayoutId id="2147483899"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 id="2147483910" r:id="rId12"/>
    <p:sldLayoutId id="2147483911" r:id="rId13"/>
    <p:sldLayoutId id="2147483912" r:id="rId14"/>
    <p:sldLayoutId id="2147483913" r:id="rId15"/>
    <p:sldLayoutId id="2147483914" r:id="rId16"/>
    <p:sldLayoutId id="214748391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89213" y="1797627"/>
            <a:ext cx="8915399" cy="2262781"/>
          </a:xfrm>
        </p:spPr>
        <p:txBody>
          <a:bodyPr>
            <a:normAutofit fontScale="90000"/>
          </a:bodyPr>
          <a:lstStyle/>
          <a:p>
            <a:pPr algn="ctr"/>
            <a:r>
              <a:rPr lang="fr-FR" sz="4400" b="1" dirty="0" smtClean="0">
                <a:latin typeface="Times New Roman" panose="02020603050405020304" pitchFamily="18" charset="0"/>
                <a:cs typeface="Times New Roman" panose="02020603050405020304" pitchFamily="18" charset="0"/>
              </a:rPr>
              <a:t>        LA TRANSFORMATION DE      L’ETABLISSEMENT SCOLAIRE EN       ORGANISATION APPRENANTE</a:t>
            </a:r>
            <a:endParaRPr lang="fr-FR" sz="4400" b="1" dirty="0">
              <a:latin typeface="Times New Roman" panose="02020603050405020304" pitchFamily="18" charset="0"/>
              <a:cs typeface="Times New Roman" panose="02020603050405020304" pitchFamily="18" charset="0"/>
            </a:endParaRPr>
          </a:p>
        </p:txBody>
      </p:sp>
      <p:sp>
        <p:nvSpPr>
          <p:cNvPr id="3" name="Sous-titre 2"/>
          <p:cNvSpPr>
            <a:spLocks noGrp="1"/>
          </p:cNvSpPr>
          <p:nvPr>
            <p:ph type="subTitle" idx="1"/>
          </p:nvPr>
        </p:nvSpPr>
        <p:spPr>
          <a:xfrm>
            <a:off x="2589212" y="4434479"/>
            <a:ext cx="8915399" cy="1126283"/>
          </a:xfrm>
        </p:spPr>
        <p:txBody>
          <a:bodyPr>
            <a:normAutofit fontScale="85000" lnSpcReduction="20000"/>
          </a:bodyPr>
          <a:lstStyle/>
          <a:p>
            <a:pPr algn="ctr"/>
            <a:endParaRPr lang="fr-FR" sz="3600" b="1" dirty="0">
              <a:solidFill>
                <a:schemeClr val="tx1"/>
              </a:solidFill>
              <a:latin typeface="Times New Roman" panose="02020603050405020304" pitchFamily="18" charset="0"/>
              <a:cs typeface="Times New Roman" panose="02020603050405020304" pitchFamily="18" charset="0"/>
            </a:endParaRPr>
          </a:p>
          <a:p>
            <a:pPr algn="ctr"/>
            <a:r>
              <a:rPr lang="fr-FR" sz="3900" b="1" dirty="0" smtClean="0">
                <a:solidFill>
                  <a:schemeClr val="accent1"/>
                </a:solidFill>
                <a:latin typeface="Times New Roman" panose="02020603050405020304" pitchFamily="18" charset="0"/>
                <a:cs typeface="Times New Roman" panose="02020603050405020304" pitchFamily="18" charset="0"/>
              </a:rPr>
              <a:t>               QUELS ENJEUX POUR L’ECOLE ?</a:t>
            </a:r>
            <a:endParaRPr lang="fr-FR" sz="3900" b="1"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82750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4311" y="228600"/>
            <a:ext cx="10018713" cy="1023257"/>
          </a:xfrm>
        </p:spPr>
        <p:txBody>
          <a:bodyPr>
            <a:normAutofit fontScale="90000"/>
          </a:bodyPr>
          <a:lstStyle/>
          <a:p>
            <a:r>
              <a:rPr lang="fr-FR" sz="3600" b="1" dirty="0" smtClean="0">
                <a:solidFill>
                  <a:schemeClr val="accent1"/>
                </a:solidFill>
                <a:latin typeface="Times New Roman" panose="02020603050405020304" pitchFamily="18" charset="0"/>
                <a:cs typeface="Times New Roman" panose="02020603050405020304" pitchFamily="18" charset="0"/>
              </a:rPr>
              <a:t>UN EXEMPLE AVEC LUC RIA, </a:t>
            </a:r>
            <a:br>
              <a:rPr lang="fr-FR" sz="3600" b="1" dirty="0" smtClean="0">
                <a:solidFill>
                  <a:schemeClr val="accent1"/>
                </a:solidFill>
                <a:latin typeface="Times New Roman" panose="02020603050405020304" pitchFamily="18" charset="0"/>
                <a:cs typeface="Times New Roman" panose="02020603050405020304" pitchFamily="18" charset="0"/>
              </a:rPr>
            </a:br>
            <a:r>
              <a:rPr lang="fr-FR" sz="3600" b="1" dirty="0" smtClean="0">
                <a:solidFill>
                  <a:schemeClr val="accent1"/>
                </a:solidFill>
                <a:latin typeface="Times New Roman" panose="02020603050405020304" pitchFamily="18" charset="0"/>
                <a:cs typeface="Times New Roman" panose="02020603050405020304" pitchFamily="18" charset="0"/>
              </a:rPr>
              <a:t>CHERCHEUR A l’IFE DE LYON </a:t>
            </a:r>
            <a:endParaRPr lang="fr-FR" sz="3600" b="1" dirty="0">
              <a:solidFill>
                <a:schemeClr val="accent1"/>
              </a:solidFill>
              <a:latin typeface="Times New Roman" panose="02020603050405020304" pitchFamily="18" charset="0"/>
              <a:cs typeface="Times New Roman" panose="02020603050405020304" pitchFamily="18" charset="0"/>
            </a:endParaRPr>
          </a:p>
        </p:txBody>
      </p:sp>
      <p:sp>
        <p:nvSpPr>
          <p:cNvPr id="3" name="Rectangle 2"/>
          <p:cNvSpPr/>
          <p:nvPr/>
        </p:nvSpPr>
        <p:spPr>
          <a:xfrm>
            <a:off x="1344928" y="1424385"/>
            <a:ext cx="10847072" cy="8094524"/>
          </a:xfrm>
          <a:prstGeom prst="rect">
            <a:avLst/>
          </a:prstGeom>
          <a:noFill/>
        </p:spPr>
        <p:txBody>
          <a:bodyPr wrap="none" lIns="91440" tIns="45720" rIns="91440" bIns="45720">
            <a:spAutoFit/>
          </a:bodyPr>
          <a:lstStyle/>
          <a:p>
            <a:pPr marL="342900" indent="-342900">
              <a:buFont typeface="Wingdings" panose="05000000000000000000" pitchFamily="2" charset="2"/>
              <a:buChar char="Ø"/>
            </a:pPr>
            <a:r>
              <a:rPr lang="fr-FR" sz="24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Dans un collège de l’académie de Créteil (Garcia Lorca) REP + </a:t>
            </a:r>
          </a:p>
          <a:p>
            <a:pPr marL="342900" indent="-342900">
              <a:buFont typeface="Wingdings" panose="05000000000000000000" pitchFamily="2" charset="2"/>
              <a:buChar char="Ø"/>
            </a:pPr>
            <a:r>
              <a:rPr lang="fr-FR" sz="24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Un </a:t>
            </a:r>
            <a:r>
              <a:rPr lang="fr-FR" sz="2400" dirty="0" err="1"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turn</a:t>
            </a:r>
            <a:r>
              <a:rPr lang="fr-FR" sz="24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over important</a:t>
            </a:r>
          </a:p>
          <a:p>
            <a:pPr marL="342900" indent="-342900">
              <a:buFont typeface="Wingdings" panose="05000000000000000000" pitchFamily="2" charset="2"/>
              <a:buChar char="Ø"/>
            </a:pPr>
            <a:r>
              <a:rPr lang="fr-FR" sz="24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Des difficultés pour les enseignants qui ont peu d’expérience dans cet établissement</a:t>
            </a:r>
          </a:p>
          <a:p>
            <a:r>
              <a:rPr lang="fr-FR"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fr-FR" sz="24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difficile</a:t>
            </a:r>
          </a:p>
          <a:p>
            <a:r>
              <a:rPr lang="fr-FR"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fr-FR" sz="24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 Le travail en autonomie des élèves</a:t>
            </a:r>
          </a:p>
          <a:p>
            <a:r>
              <a:rPr lang="fr-FR"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fr-FR" sz="24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 La mise en action des élèves</a:t>
            </a:r>
          </a:p>
          <a:p>
            <a:r>
              <a:rPr lang="fr-FR"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fr-FR" sz="24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 Les déplacements des élèves</a:t>
            </a:r>
          </a:p>
          <a:p>
            <a:endParaRPr lang="fr-FR" sz="24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v"/>
            </a:pPr>
            <a:r>
              <a:rPr lang="fr-FR" sz="1600" b="1" dirty="0" smtClean="0">
                <a:solidFill>
                  <a:srgbClr val="0070C0"/>
                </a:solidFill>
                <a:latin typeface="Times New Roman" panose="02020603050405020304" pitchFamily="18" charset="0"/>
                <a:cs typeface="Times New Roman" panose="02020603050405020304" pitchFamily="18" charset="0"/>
              </a:rPr>
              <a:t>conduire </a:t>
            </a:r>
            <a:r>
              <a:rPr lang="fr-FR" sz="1600" b="1" dirty="0">
                <a:solidFill>
                  <a:srgbClr val="0070C0"/>
                </a:solidFill>
                <a:latin typeface="Times New Roman" panose="02020603050405020304" pitchFamily="18" charset="0"/>
                <a:cs typeface="Times New Roman" panose="02020603050405020304" pitchFamily="18" charset="0"/>
              </a:rPr>
              <a:t>des entretiens (</a:t>
            </a:r>
            <a:r>
              <a:rPr lang="fr-FR" sz="1600" b="1" dirty="0" smtClean="0">
                <a:solidFill>
                  <a:srgbClr val="0070C0"/>
                </a:solidFill>
                <a:latin typeface="Times New Roman" panose="02020603050405020304" pitchFamily="18" charset="0"/>
                <a:cs typeface="Times New Roman" panose="02020603050405020304" pitchFamily="18" charset="0"/>
              </a:rPr>
              <a:t>auto-confrontation </a:t>
            </a:r>
            <a:r>
              <a:rPr lang="fr-FR" sz="1600" b="1" dirty="0">
                <a:solidFill>
                  <a:srgbClr val="0070C0"/>
                </a:solidFill>
                <a:latin typeface="Times New Roman" panose="02020603050405020304" pitchFamily="18" charset="0"/>
                <a:cs typeface="Times New Roman" panose="02020603050405020304" pitchFamily="18" charset="0"/>
              </a:rPr>
              <a:t>simple ou croisée) pour analyser le travail enseignant à partir de traces </a:t>
            </a:r>
            <a:r>
              <a:rPr lang="fr-FR" sz="1600" b="1" dirty="0" smtClean="0">
                <a:solidFill>
                  <a:srgbClr val="0070C0"/>
                </a:solidFill>
                <a:latin typeface="Times New Roman" panose="02020603050405020304" pitchFamily="18" charset="0"/>
                <a:cs typeface="Times New Roman" panose="02020603050405020304" pitchFamily="18" charset="0"/>
              </a:rPr>
              <a:t>de</a:t>
            </a:r>
          </a:p>
          <a:p>
            <a:r>
              <a:rPr lang="fr-FR" sz="1600" b="1" dirty="0" smtClean="0">
                <a:solidFill>
                  <a:srgbClr val="0070C0"/>
                </a:solidFill>
                <a:latin typeface="Times New Roman" panose="02020603050405020304" pitchFamily="18" charset="0"/>
                <a:cs typeface="Times New Roman" panose="02020603050405020304" pitchFamily="18" charset="0"/>
              </a:rPr>
              <a:t> </a:t>
            </a:r>
            <a:r>
              <a:rPr lang="fr-FR" sz="1600" b="1" dirty="0">
                <a:solidFill>
                  <a:srgbClr val="0070C0"/>
                </a:solidFill>
                <a:latin typeface="Times New Roman" panose="02020603050405020304" pitchFamily="18" charset="0"/>
                <a:cs typeface="Times New Roman" panose="02020603050405020304" pitchFamily="18" charset="0"/>
              </a:rPr>
              <a:t>leurs activités (vidéo, photos</a:t>
            </a:r>
            <a:r>
              <a:rPr lang="fr-FR" sz="1600" b="1" dirty="0" smtClean="0">
                <a:solidFill>
                  <a:srgbClr val="0070C0"/>
                </a:solidFill>
                <a:latin typeface="Times New Roman" panose="02020603050405020304" pitchFamily="18" charset="0"/>
                <a:cs typeface="Times New Roman" panose="02020603050405020304" pitchFamily="18" charset="0"/>
              </a:rPr>
              <a:t>) avec l’aide de chercheurs </a:t>
            </a:r>
          </a:p>
          <a:p>
            <a:endParaRPr lang="fr-FR" sz="1600" b="1" dirty="0">
              <a:solidFill>
                <a:srgbClr val="0070C0"/>
              </a:solidFill>
              <a:latin typeface="Times New Roman" panose="02020603050405020304" pitchFamily="18" charset="0"/>
              <a:cs typeface="Times New Roman" panose="02020603050405020304" pitchFamily="18" charset="0"/>
            </a:endParaRPr>
          </a:p>
          <a:p>
            <a:r>
              <a:rPr lang="fr-FR" sz="1600" b="1" dirty="0" smtClean="0">
                <a:solidFill>
                  <a:srgbClr val="0070C0"/>
                </a:solidFill>
                <a:latin typeface="Times New Roman" panose="02020603050405020304" pitchFamily="18" charset="0"/>
                <a:cs typeface="Times New Roman" panose="02020603050405020304" pitchFamily="18" charset="0"/>
              </a:rPr>
              <a:t>-&gt; Projet Collaboratif Innovant à l’ESPE </a:t>
            </a:r>
            <a:r>
              <a:rPr lang="fr-FR" sz="1600" b="1" smtClean="0">
                <a:solidFill>
                  <a:srgbClr val="0070C0"/>
                </a:solidFill>
                <a:latin typeface="Times New Roman" panose="02020603050405020304" pitchFamily="18" charset="0"/>
                <a:cs typeface="Times New Roman" panose="02020603050405020304" pitchFamily="18" charset="0"/>
              </a:rPr>
              <a:t>de Rouen </a:t>
            </a:r>
            <a:endParaRPr lang="fr-FR" sz="1600" b="1" dirty="0" smtClean="0">
              <a:solidFill>
                <a:srgbClr val="0070C0"/>
              </a:solidFill>
              <a:latin typeface="Times New Roman" panose="02020603050405020304" pitchFamily="18" charset="0"/>
              <a:cs typeface="Times New Roman" panose="02020603050405020304" pitchFamily="18" charset="0"/>
            </a:endParaRPr>
          </a:p>
          <a:p>
            <a:endParaRPr lang="fr-FR" sz="1600" b="1" dirty="0" smtClean="0">
              <a:solidFill>
                <a:srgbClr val="0070C0"/>
              </a:solidFill>
              <a:latin typeface="Times New Roman" panose="02020603050405020304" pitchFamily="18" charset="0"/>
              <a:cs typeface="Times New Roman" panose="02020603050405020304" pitchFamily="18" charset="0"/>
            </a:endParaRPr>
          </a:p>
          <a:p>
            <a:r>
              <a:rPr lang="fr-FR" sz="1600" b="1" dirty="0" smtClean="0">
                <a:solidFill>
                  <a:srgbClr val="0070C0"/>
                </a:solidFill>
                <a:latin typeface="Times New Roman" panose="02020603050405020304" pitchFamily="18" charset="0"/>
                <a:cs typeface="Times New Roman" panose="02020603050405020304" pitchFamily="18" charset="0"/>
              </a:rPr>
              <a:t>-&gt; Lien avec les enseignants recrutés locaux dans les établissements français à l’étranger</a:t>
            </a:r>
          </a:p>
          <a:p>
            <a:endParaRPr lang="fr-FR" sz="1600" b="1" dirty="0" smtClean="0">
              <a:solidFill>
                <a:srgbClr val="0070C0"/>
              </a:solidFill>
              <a:latin typeface="Times New Roman" panose="02020603050405020304" pitchFamily="18" charset="0"/>
              <a:cs typeface="Times New Roman" panose="02020603050405020304" pitchFamily="18" charset="0"/>
            </a:endParaRPr>
          </a:p>
          <a:p>
            <a:endParaRPr lang="fr-FR" sz="1600" b="1" dirty="0">
              <a:solidFill>
                <a:srgbClr val="0070C0"/>
              </a:solidFill>
              <a:latin typeface="Times New Roman" panose="02020603050405020304" pitchFamily="18" charset="0"/>
              <a:cs typeface="Times New Roman" panose="02020603050405020304" pitchFamily="18" charset="0"/>
            </a:endParaRPr>
          </a:p>
          <a:p>
            <a:endParaRPr lang="fr-FR" sz="1600" b="1" dirty="0">
              <a:solidFill>
                <a:srgbClr val="0070C0"/>
              </a:solidFill>
              <a:latin typeface="Times New Roman" panose="02020603050405020304" pitchFamily="18" charset="0"/>
              <a:cs typeface="Times New Roman" panose="02020603050405020304" pitchFamily="18" charset="0"/>
            </a:endParaRPr>
          </a:p>
          <a:p>
            <a:endParaRPr lang="fr-FR" sz="16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endParaRPr lang="fr-FR" sz="16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endParaRPr lang="fr-FR" sz="16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r>
              <a:rPr lang="fr-FR" sz="16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fr-FR" sz="16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p>
          <a:p>
            <a:endParaRPr lang="fr-FR"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endParaRPr lang="fr-FR" sz="24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endParaRPr lang="fr-FR"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endParaRPr lang="fr-FR" sz="24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r>
              <a:rPr lang="fr-FR" sz="24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p>
        </p:txBody>
      </p:sp>
      <p:sp>
        <p:nvSpPr>
          <p:cNvPr id="4" name="Rectangle 3"/>
          <p:cNvSpPr/>
          <p:nvPr/>
        </p:nvSpPr>
        <p:spPr>
          <a:xfrm>
            <a:off x="6003634" y="2967335"/>
            <a:ext cx="184730" cy="461665"/>
          </a:xfrm>
          <a:prstGeom prst="rect">
            <a:avLst/>
          </a:prstGeom>
          <a:noFill/>
        </p:spPr>
        <p:txBody>
          <a:bodyPr wrap="none" lIns="91440" tIns="45720" rIns="91440" bIns="45720">
            <a:spAutoFit/>
          </a:bodyPr>
          <a:lstStyle/>
          <a:p>
            <a:pPr algn="ctr"/>
            <a:endParaRPr lang="fr-FR" sz="24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6" name="Rectangle 5"/>
          <p:cNvSpPr/>
          <p:nvPr/>
        </p:nvSpPr>
        <p:spPr>
          <a:xfrm>
            <a:off x="1530171" y="5772169"/>
            <a:ext cx="9348713" cy="400110"/>
          </a:xfrm>
          <a:prstGeom prst="rect">
            <a:avLst/>
          </a:prstGeom>
          <a:noFill/>
        </p:spPr>
        <p:txBody>
          <a:bodyPr wrap="none" lIns="91440" tIns="45720" rIns="91440" bIns="45720">
            <a:spAutoFit/>
          </a:bodyPr>
          <a:lstStyle/>
          <a:p>
            <a:pPr marL="342900" indent="-342900">
              <a:buFont typeface="Wingdings" panose="05000000000000000000" pitchFamily="2" charset="2"/>
              <a:buChar char="Ø"/>
            </a:pPr>
            <a:r>
              <a:rPr lang="fr-FR" sz="20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http://chaire-unesco-formation.ens-lyon.fr/Former-les-enseignants-dans-les#episode-4</a:t>
            </a:r>
          </a:p>
        </p:txBody>
      </p:sp>
      <p:sp>
        <p:nvSpPr>
          <p:cNvPr id="7" name="Rectangle 6"/>
          <p:cNvSpPr/>
          <p:nvPr/>
        </p:nvSpPr>
        <p:spPr>
          <a:xfrm>
            <a:off x="6019798" y="3767554"/>
            <a:ext cx="184730" cy="400110"/>
          </a:xfrm>
          <a:prstGeom prst="rect">
            <a:avLst/>
          </a:prstGeom>
          <a:noFill/>
        </p:spPr>
        <p:txBody>
          <a:bodyPr wrap="none" lIns="91440" tIns="45720" rIns="91440" bIns="45720">
            <a:spAutoFit/>
          </a:bodyPr>
          <a:lstStyle/>
          <a:p>
            <a:pPr algn="ctr"/>
            <a:endParaRPr lang="fr-FR" sz="20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02647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4311" y="163286"/>
            <a:ext cx="10018713" cy="849085"/>
          </a:xfrm>
        </p:spPr>
        <p:txBody>
          <a:bodyPr>
            <a:normAutofit/>
          </a:bodyPr>
          <a:lstStyle/>
          <a:p>
            <a:r>
              <a:rPr lang="fr-FR" sz="3600" b="1" dirty="0" smtClean="0">
                <a:solidFill>
                  <a:srgbClr val="0070C0"/>
                </a:solidFill>
                <a:latin typeface="Times New Roman" panose="02020603050405020304" pitchFamily="18" charset="0"/>
                <a:cs typeface="Times New Roman" panose="02020603050405020304" pitchFamily="18" charset="0"/>
              </a:rPr>
              <a:t>QUELS ENJEUX POUR L’ECOLE ? </a:t>
            </a:r>
            <a:endParaRPr lang="fr-FR" sz="3600" b="1" dirty="0">
              <a:solidFill>
                <a:srgbClr val="0070C0"/>
              </a:solidFill>
              <a:latin typeface="Times New Roman" panose="02020603050405020304" pitchFamily="18" charset="0"/>
              <a:cs typeface="Times New Roman" panose="02020603050405020304" pitchFamily="18" charset="0"/>
            </a:endParaRPr>
          </a:p>
        </p:txBody>
      </p:sp>
      <p:sp>
        <p:nvSpPr>
          <p:cNvPr id="4" name="Hexagone 3"/>
          <p:cNvSpPr/>
          <p:nvPr/>
        </p:nvSpPr>
        <p:spPr>
          <a:xfrm>
            <a:off x="1562124" y="1100988"/>
            <a:ext cx="2788356" cy="1546578"/>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1"/>
                </a:solidFill>
                <a:latin typeface="Times New Roman" panose="02020603050405020304" pitchFamily="18" charset="0"/>
                <a:cs typeface="Times New Roman" panose="02020603050405020304" pitchFamily="18" charset="0"/>
              </a:rPr>
              <a:t>Elèves connectés</a:t>
            </a:r>
          </a:p>
          <a:p>
            <a:pPr algn="ctr"/>
            <a:r>
              <a:rPr lang="fr-FR" sz="2000" b="1" dirty="0" smtClean="0">
                <a:solidFill>
                  <a:schemeClr val="tx1"/>
                </a:solidFill>
                <a:latin typeface="Times New Roman" panose="02020603050405020304" pitchFamily="18" charset="0"/>
                <a:cs typeface="Times New Roman" panose="02020603050405020304" pitchFamily="18" charset="0"/>
              </a:rPr>
              <a:t> Ere du numérique </a:t>
            </a:r>
            <a:endParaRPr lang="fr-FR" sz="2000" b="1" dirty="0">
              <a:solidFill>
                <a:schemeClr val="tx1"/>
              </a:solidFill>
              <a:latin typeface="Times New Roman" panose="02020603050405020304" pitchFamily="18" charset="0"/>
              <a:cs typeface="Times New Roman" panose="02020603050405020304" pitchFamily="18" charset="0"/>
            </a:endParaRPr>
          </a:p>
        </p:txBody>
      </p:sp>
      <p:sp>
        <p:nvSpPr>
          <p:cNvPr id="5" name="Hexagone 4"/>
          <p:cNvSpPr/>
          <p:nvPr/>
        </p:nvSpPr>
        <p:spPr>
          <a:xfrm>
            <a:off x="5007113" y="3922697"/>
            <a:ext cx="2788356" cy="1546578"/>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1"/>
                </a:solidFill>
                <a:latin typeface="Times New Roman" panose="02020603050405020304" pitchFamily="18" charset="0"/>
                <a:cs typeface="Times New Roman" panose="02020603050405020304" pitchFamily="18" charset="0"/>
              </a:rPr>
              <a:t> </a:t>
            </a:r>
            <a:r>
              <a:rPr lang="fr-FR" sz="2000" b="1" dirty="0">
                <a:solidFill>
                  <a:schemeClr val="tx1"/>
                </a:solidFill>
                <a:latin typeface="Times New Roman" panose="02020603050405020304" pitchFamily="18" charset="0"/>
                <a:cs typeface="Times New Roman" panose="02020603050405020304" pitchFamily="18" charset="0"/>
              </a:rPr>
              <a:t>F</a:t>
            </a:r>
            <a:r>
              <a:rPr lang="fr-FR" sz="2000" b="1" dirty="0" smtClean="0">
                <a:solidFill>
                  <a:schemeClr val="tx1"/>
                </a:solidFill>
                <a:latin typeface="Times New Roman" panose="02020603050405020304" pitchFamily="18" charset="0"/>
                <a:cs typeface="Times New Roman" panose="02020603050405020304" pitchFamily="18" charset="0"/>
              </a:rPr>
              <a:t>aire progresser TOUS les élèves</a:t>
            </a:r>
            <a:endParaRPr lang="fr-FR" sz="2000" b="1" dirty="0">
              <a:solidFill>
                <a:schemeClr val="tx1"/>
              </a:solidFill>
              <a:latin typeface="Times New Roman" panose="02020603050405020304" pitchFamily="18" charset="0"/>
              <a:cs typeface="Times New Roman" panose="02020603050405020304" pitchFamily="18" charset="0"/>
            </a:endParaRPr>
          </a:p>
        </p:txBody>
      </p:sp>
      <p:sp>
        <p:nvSpPr>
          <p:cNvPr id="6" name="Hexagone 5"/>
          <p:cNvSpPr/>
          <p:nvPr/>
        </p:nvSpPr>
        <p:spPr>
          <a:xfrm>
            <a:off x="8251062" y="1100988"/>
            <a:ext cx="2788356" cy="1546578"/>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tx1"/>
                </a:solidFill>
                <a:latin typeface="Times New Roman" panose="02020603050405020304" pitchFamily="18" charset="0"/>
                <a:cs typeface="Times New Roman" panose="02020603050405020304" pitchFamily="18" charset="0"/>
              </a:rPr>
              <a:t>J’apprends seul mais jamais sans les autres</a:t>
            </a:r>
            <a:endParaRPr lang="fr-FR" sz="2000" b="1" dirty="0">
              <a:solidFill>
                <a:schemeClr val="tx1"/>
              </a:solidFill>
              <a:latin typeface="Times New Roman" panose="02020603050405020304" pitchFamily="18" charset="0"/>
              <a:cs typeface="Times New Roman" panose="02020603050405020304" pitchFamily="18" charset="0"/>
            </a:endParaRPr>
          </a:p>
        </p:txBody>
      </p:sp>
      <p:sp>
        <p:nvSpPr>
          <p:cNvPr id="3" name="Flèche courbée vers le bas 2"/>
          <p:cNvSpPr/>
          <p:nvPr/>
        </p:nvSpPr>
        <p:spPr>
          <a:xfrm>
            <a:off x="4435095" y="1035998"/>
            <a:ext cx="3784600" cy="81481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5" name="Flèche courbée vers le bas 14"/>
          <p:cNvSpPr/>
          <p:nvPr/>
        </p:nvSpPr>
        <p:spPr>
          <a:xfrm rot="13445090">
            <a:off x="1498733" y="3951723"/>
            <a:ext cx="3784600" cy="81481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7" name="Flèche courbée vers le bas 16"/>
          <p:cNvSpPr/>
          <p:nvPr/>
        </p:nvSpPr>
        <p:spPr>
          <a:xfrm rot="8183326">
            <a:off x="7580899" y="3889210"/>
            <a:ext cx="3784600" cy="81481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8" name="Flèche courbée vers le bas 17"/>
          <p:cNvSpPr/>
          <p:nvPr/>
        </p:nvSpPr>
        <p:spPr>
          <a:xfrm rot="10800000">
            <a:off x="4352758" y="2096334"/>
            <a:ext cx="3784600" cy="83185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0" name="Flèche courbée vers le bas 19"/>
          <p:cNvSpPr/>
          <p:nvPr/>
        </p:nvSpPr>
        <p:spPr>
          <a:xfrm rot="18797948">
            <a:off x="6985281" y="3324119"/>
            <a:ext cx="3651667" cy="81481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1" name="Flèche courbée vers le bas 20"/>
          <p:cNvSpPr/>
          <p:nvPr/>
        </p:nvSpPr>
        <p:spPr>
          <a:xfrm rot="2630725">
            <a:off x="2373188" y="3351099"/>
            <a:ext cx="3351985" cy="81481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 name="Rectangle 6"/>
          <p:cNvSpPr/>
          <p:nvPr/>
        </p:nvSpPr>
        <p:spPr>
          <a:xfrm>
            <a:off x="5408539" y="1584663"/>
            <a:ext cx="1784464" cy="707886"/>
          </a:xfrm>
          <a:prstGeom prst="rect">
            <a:avLst/>
          </a:prstGeom>
          <a:noFill/>
        </p:spPr>
        <p:txBody>
          <a:bodyPr wrap="none" lIns="91440" tIns="45720" rIns="91440" bIns="45720">
            <a:spAutoFit/>
          </a:bodyPr>
          <a:lstStyle/>
          <a:p>
            <a:pPr algn="ctr"/>
            <a:r>
              <a:rPr lang="fr-FR" sz="20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Collaboration </a:t>
            </a:r>
          </a:p>
          <a:p>
            <a:pPr algn="ctr"/>
            <a:r>
              <a:rPr lang="fr-FR" sz="20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Coopération </a:t>
            </a:r>
            <a:endParaRPr lang="fr-FR" sz="20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8" name="Rectangle 7"/>
          <p:cNvSpPr/>
          <p:nvPr/>
        </p:nvSpPr>
        <p:spPr>
          <a:xfrm>
            <a:off x="2961878" y="3529365"/>
            <a:ext cx="1385316" cy="1015663"/>
          </a:xfrm>
          <a:prstGeom prst="rect">
            <a:avLst/>
          </a:prstGeom>
          <a:noFill/>
        </p:spPr>
        <p:txBody>
          <a:bodyPr wrap="none" lIns="91440" tIns="45720" rIns="91440" bIns="45720">
            <a:spAutoFit/>
          </a:bodyPr>
          <a:lstStyle/>
          <a:p>
            <a:r>
              <a:rPr lang="fr-FR" sz="20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Confiance</a:t>
            </a:r>
          </a:p>
          <a:p>
            <a:r>
              <a:rPr lang="fr-FR" sz="20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Partage</a:t>
            </a:r>
          </a:p>
          <a:p>
            <a:pPr algn="ctr"/>
            <a:r>
              <a:rPr lang="fr-FR" sz="20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Motivation </a:t>
            </a:r>
            <a:endParaRPr lang="fr-FR" sz="20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10" name="Rectangle 9"/>
          <p:cNvSpPr/>
          <p:nvPr/>
        </p:nvSpPr>
        <p:spPr>
          <a:xfrm>
            <a:off x="8355120" y="3497123"/>
            <a:ext cx="1465466" cy="1323439"/>
          </a:xfrm>
          <a:prstGeom prst="rect">
            <a:avLst/>
          </a:prstGeom>
          <a:noFill/>
        </p:spPr>
        <p:txBody>
          <a:bodyPr wrap="none" lIns="91440" tIns="45720" rIns="91440" bIns="45720">
            <a:spAutoFit/>
          </a:bodyPr>
          <a:lstStyle/>
          <a:p>
            <a:r>
              <a:rPr lang="fr-FR" sz="20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Projets</a:t>
            </a:r>
          </a:p>
          <a:p>
            <a:r>
              <a:rPr lang="fr-FR" sz="20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Autonomie </a:t>
            </a:r>
          </a:p>
          <a:p>
            <a:r>
              <a:rPr lang="fr-FR" sz="20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Engagement</a:t>
            </a:r>
          </a:p>
          <a:p>
            <a:pPr algn="ctr"/>
            <a:endParaRPr lang="fr-FR" sz="20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11" name="Rectangle 10"/>
          <p:cNvSpPr/>
          <p:nvPr/>
        </p:nvSpPr>
        <p:spPr>
          <a:xfrm>
            <a:off x="2221394" y="6067163"/>
            <a:ext cx="9119933" cy="646331"/>
          </a:xfrm>
          <a:prstGeom prst="rect">
            <a:avLst/>
          </a:prstGeom>
        </p:spPr>
        <p:txBody>
          <a:bodyPr wrap="none">
            <a:spAutoFit/>
          </a:bodyPr>
          <a:lstStyle/>
          <a:p>
            <a:r>
              <a:rPr lang="fr-FR" sz="3600" b="1" dirty="0" smtClean="0">
                <a:solidFill>
                  <a:srgbClr val="0070C0"/>
                </a:solidFill>
                <a:latin typeface="Times New Roman" panose="02020603050405020304" pitchFamily="18" charset="0"/>
                <a:cs typeface="Times New Roman" panose="02020603050405020304" pitchFamily="18" charset="0"/>
              </a:rPr>
              <a:t>FORMATION TOUT AU LONG DE LA VIE</a:t>
            </a:r>
            <a:endParaRPr lang="fr-FR" sz="3600" dirty="0">
              <a:solidFill>
                <a:srgbClr val="0070C0"/>
              </a:solidFill>
            </a:endParaRPr>
          </a:p>
        </p:txBody>
      </p:sp>
    </p:spTree>
    <p:extLst>
      <p:ext uri="{BB962C8B-B14F-4D97-AF65-F5344CB8AC3E}">
        <p14:creationId xmlns:p14="http://schemas.microsoft.com/office/powerpoint/2010/main" val="1923713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up)">
                                      <p:cBhvr>
                                        <p:cTn id="7"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710211" y="387421"/>
            <a:ext cx="4118435" cy="923330"/>
          </a:xfrm>
          <a:prstGeom prst="rect">
            <a:avLst/>
          </a:prstGeom>
          <a:noFill/>
        </p:spPr>
        <p:txBody>
          <a:bodyPr wrap="none" lIns="91440" tIns="45720" rIns="91440" bIns="45720">
            <a:spAutoFit/>
          </a:bodyPr>
          <a:lstStyle/>
          <a:p>
            <a:pPr algn="ctr"/>
            <a:r>
              <a:rPr lang="fr-FR" sz="3600" b="1" dirty="0" smtClean="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BIBLIOGRAPHIE</a:t>
            </a:r>
            <a:r>
              <a:rPr lang="fr-FR" sz="5400" b="0" cap="none" spc="0" dirty="0" smtClean="0">
                <a:ln w="0"/>
                <a:solidFill>
                  <a:schemeClr val="accent1"/>
                </a:solidFill>
                <a:effectLst>
                  <a:outerShdw blurRad="38100" dist="25400" dir="5400000" algn="ctr" rotWithShape="0">
                    <a:srgbClr val="6E747A">
                      <a:alpha val="43000"/>
                    </a:srgbClr>
                  </a:outerShdw>
                </a:effectLst>
              </a:rPr>
              <a:t> </a:t>
            </a:r>
            <a:endParaRPr lang="fr-FR" sz="5400" b="0" cap="none" spc="0" dirty="0">
              <a:ln w="0"/>
              <a:solidFill>
                <a:schemeClr val="accent1"/>
              </a:solidFill>
              <a:effectLst>
                <a:outerShdw blurRad="38100" dist="25400" dir="5400000" algn="ctr" rotWithShape="0">
                  <a:srgbClr val="6E747A">
                    <a:alpha val="43000"/>
                  </a:srgbClr>
                </a:outerShdw>
              </a:effectLst>
            </a:endParaRPr>
          </a:p>
        </p:txBody>
      </p:sp>
      <p:sp>
        <p:nvSpPr>
          <p:cNvPr id="10" name="Rectangle 9"/>
          <p:cNvSpPr/>
          <p:nvPr/>
        </p:nvSpPr>
        <p:spPr>
          <a:xfrm>
            <a:off x="1732646" y="1616586"/>
            <a:ext cx="6096000" cy="4603183"/>
          </a:xfrm>
          <a:prstGeom prst="rect">
            <a:avLst/>
          </a:prstGeom>
        </p:spPr>
        <p:txBody>
          <a:bodyPr>
            <a:spAutoFit/>
          </a:bodyPr>
          <a:lstStyle/>
          <a:p>
            <a:pPr marL="285750" indent="-285750" algn="just">
              <a:lnSpc>
                <a:spcPct val="150000"/>
              </a:lnSpc>
              <a:spcAft>
                <a:spcPts val="0"/>
              </a:spcAft>
              <a:buFont typeface="Wingdings" panose="05000000000000000000" pitchFamily="2" charset="2"/>
              <a:buChar char="q"/>
            </a:pPr>
            <a:r>
              <a:rPr lang="fr-FR" sz="1600" b="1" kern="150" dirty="0">
                <a:latin typeface="Times New Roman" panose="02020603050405020304" pitchFamily="18" charset="0"/>
                <a:ea typeface="SimSun" panose="02010600030101010101" pitchFamily="2" charset="-122"/>
                <a:cs typeface="Times New Roman" panose="02020603050405020304" pitchFamily="18" charset="0"/>
              </a:rPr>
              <a:t>ARGYRIS C., SCHON D., (1996) Apprentissage organisationnel Théorie, méthode, pratique Paris </a:t>
            </a:r>
            <a:r>
              <a:rPr lang="fr-FR" sz="1600" b="1" kern="150" dirty="0" err="1">
                <a:latin typeface="Times New Roman" panose="02020603050405020304" pitchFamily="18" charset="0"/>
                <a:ea typeface="SimSun" panose="02010600030101010101" pitchFamily="2" charset="-122"/>
                <a:cs typeface="Times New Roman" panose="02020603050405020304" pitchFamily="18" charset="0"/>
              </a:rPr>
              <a:t>Deboeck</a:t>
            </a:r>
            <a:r>
              <a:rPr lang="fr-FR" sz="1600" b="1" kern="150" dirty="0">
                <a:latin typeface="Times New Roman" panose="02020603050405020304" pitchFamily="18" charset="0"/>
                <a:ea typeface="SimSun" panose="02010600030101010101" pitchFamily="2" charset="-122"/>
                <a:cs typeface="Times New Roman" panose="02020603050405020304" pitchFamily="18" charset="0"/>
              </a:rPr>
              <a:t> </a:t>
            </a:r>
            <a:r>
              <a:rPr lang="fr-FR" sz="1600" b="1" kern="150" dirty="0" smtClean="0">
                <a:latin typeface="Times New Roman" panose="02020603050405020304" pitchFamily="18" charset="0"/>
                <a:ea typeface="SimSun" panose="02010600030101010101" pitchFamily="2" charset="-122"/>
                <a:cs typeface="Times New Roman" panose="02020603050405020304" pitchFamily="18" charset="0"/>
              </a:rPr>
              <a:t>Université</a:t>
            </a:r>
          </a:p>
          <a:p>
            <a:pPr marL="285750" indent="-285750" algn="just">
              <a:lnSpc>
                <a:spcPct val="150000"/>
              </a:lnSpc>
              <a:buFont typeface="Wingdings" panose="05000000000000000000" pitchFamily="2" charset="2"/>
              <a:buChar char="q"/>
            </a:pPr>
            <a:r>
              <a:rPr lang="fr-FR" sz="1600" b="1" dirty="0">
                <a:latin typeface="Times New Roman" panose="02020603050405020304" pitchFamily="18" charset="0"/>
                <a:cs typeface="Times New Roman" panose="02020603050405020304" pitchFamily="18" charset="0"/>
              </a:rPr>
              <a:t>BOURGEOIS E., DURAND M., (2012) « Apprendre au travail » PUF </a:t>
            </a:r>
          </a:p>
          <a:p>
            <a:pPr marL="285750" indent="-285750" algn="just">
              <a:lnSpc>
                <a:spcPct val="150000"/>
              </a:lnSpc>
              <a:buFont typeface="Wingdings" panose="05000000000000000000" pitchFamily="2" charset="2"/>
              <a:buChar char="q"/>
            </a:pPr>
            <a:r>
              <a:rPr lang="fr-FR" sz="1600" b="1" dirty="0">
                <a:latin typeface="Times New Roman" panose="02020603050405020304" pitchFamily="18" charset="0"/>
                <a:cs typeface="Times New Roman" panose="02020603050405020304" pitchFamily="18" charset="0"/>
              </a:rPr>
              <a:t>BOUVIER A. (2014) « Vers des établissements   apprenants » </a:t>
            </a:r>
            <a:r>
              <a:rPr lang="fr-FR" sz="1600" b="1" dirty="0" err="1">
                <a:latin typeface="Times New Roman" panose="02020603050405020304" pitchFamily="18" charset="0"/>
                <a:cs typeface="Times New Roman" panose="02020603050405020304" pitchFamily="18" charset="0"/>
              </a:rPr>
              <a:t>Canopé</a:t>
            </a:r>
            <a:endParaRPr lang="fr-FR" sz="1600" b="1" dirty="0">
              <a:latin typeface="Times New Roman" panose="02020603050405020304" pitchFamily="18" charset="0"/>
              <a:cs typeface="Times New Roman" panose="02020603050405020304" pitchFamily="18" charset="0"/>
            </a:endParaRPr>
          </a:p>
          <a:p>
            <a:pPr marL="285750" indent="-285750" algn="just">
              <a:lnSpc>
                <a:spcPct val="150000"/>
              </a:lnSpc>
              <a:buFont typeface="Wingdings" panose="05000000000000000000" pitchFamily="2" charset="2"/>
              <a:buChar char="q"/>
            </a:pPr>
            <a:r>
              <a:rPr lang="fr-FR" sz="1600" b="1" dirty="0">
                <a:latin typeface="Times New Roman" panose="02020603050405020304" pitchFamily="18" charset="0"/>
                <a:cs typeface="Times New Roman" panose="02020603050405020304" pitchFamily="18" charset="0"/>
              </a:rPr>
              <a:t>PERRENOUD P. (2001), «Développer la pratique réflexive dans le métier d'enseignant » Pédagogies</a:t>
            </a:r>
          </a:p>
          <a:p>
            <a:pPr marL="285750" indent="-285750">
              <a:buFont typeface="Wingdings" panose="05000000000000000000" pitchFamily="2" charset="2"/>
              <a:buChar char="q"/>
            </a:pPr>
            <a:r>
              <a:rPr lang="fr-FR" sz="1600" b="1" dirty="0">
                <a:latin typeface="Times New Roman" panose="02020603050405020304" pitchFamily="18" charset="0"/>
                <a:cs typeface="Times New Roman" panose="02020603050405020304" pitchFamily="18" charset="0"/>
              </a:rPr>
              <a:t>RIA L. (2015), « Former les enseignants au XXI </a:t>
            </a:r>
            <a:r>
              <a:rPr lang="fr-FR" sz="1600" b="1" dirty="0" err="1">
                <a:latin typeface="Times New Roman" panose="02020603050405020304" pitchFamily="18" charset="0"/>
                <a:cs typeface="Times New Roman" panose="02020603050405020304" pitchFamily="18" charset="0"/>
              </a:rPr>
              <a:t>ème</a:t>
            </a:r>
            <a:r>
              <a:rPr lang="fr-FR" sz="1600" b="1" dirty="0">
                <a:latin typeface="Times New Roman" panose="02020603050405020304" pitchFamily="18" charset="0"/>
                <a:cs typeface="Times New Roman" panose="02020603050405020304" pitchFamily="18" charset="0"/>
              </a:rPr>
              <a:t> siècle » De </a:t>
            </a:r>
            <a:r>
              <a:rPr lang="fr-FR" sz="1600" b="1" dirty="0" err="1" smtClean="0">
                <a:latin typeface="Times New Roman" panose="02020603050405020304" pitchFamily="18" charset="0"/>
                <a:cs typeface="Times New Roman" panose="02020603050405020304" pitchFamily="18" charset="0"/>
              </a:rPr>
              <a:t>Boecke</a:t>
            </a:r>
            <a:endParaRPr lang="fr-FR" sz="1600" b="1" dirty="0" smtClean="0">
              <a:latin typeface="Times New Roman" panose="02020603050405020304" pitchFamily="18" charset="0"/>
              <a:cs typeface="Times New Roman" panose="02020603050405020304" pitchFamily="18" charset="0"/>
            </a:endParaRPr>
          </a:p>
          <a:p>
            <a:endParaRPr lang="fr-FR" sz="1600" b="1"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r>
              <a:rPr lang="fr-FR" sz="1600" b="1" dirty="0">
                <a:latin typeface="Times New Roman" panose="02020603050405020304" pitchFamily="18" charset="0"/>
                <a:cs typeface="Times New Roman" panose="02020603050405020304" pitchFamily="18" charset="0"/>
              </a:rPr>
              <a:t>SENGE P. (1992), « La cinquième discipline L'art et la manière des organisations qui apprennent » Eyrolles</a:t>
            </a:r>
          </a:p>
          <a:p>
            <a:pPr marL="285750" indent="-285750" algn="just">
              <a:lnSpc>
                <a:spcPct val="150000"/>
              </a:lnSpc>
              <a:spcAft>
                <a:spcPts val="0"/>
              </a:spcAft>
              <a:buFont typeface="Wingdings" panose="05000000000000000000" pitchFamily="2" charset="2"/>
              <a:buChar char="q"/>
            </a:pPr>
            <a:endParaRPr lang="fr-FR" sz="1600" b="1" kern="150" dirty="0">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3322068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4311" y="322119"/>
            <a:ext cx="10018713" cy="1070263"/>
          </a:xfrm>
        </p:spPr>
        <p:txBody>
          <a:bodyPr>
            <a:normAutofit fontScale="90000"/>
          </a:bodyPr>
          <a:lstStyle/>
          <a:p>
            <a:r>
              <a:rPr lang="fr-FR" b="1" dirty="0">
                <a:ln w="0"/>
                <a:solidFill>
                  <a:schemeClr val="accent1"/>
                </a:solidFill>
                <a:latin typeface="Times New Roman" panose="02020603050405020304" pitchFamily="18" charset="0"/>
                <a:cs typeface="Times New Roman" panose="02020603050405020304" pitchFamily="18" charset="0"/>
              </a:rPr>
              <a:t>Plan</a:t>
            </a:r>
            <a:r>
              <a:rPr lang="fr-FR"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de la </a:t>
            </a:r>
            <a:r>
              <a:rPr lang="fr-FR" b="1" dirty="0" smtClean="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présentation</a:t>
            </a:r>
            <a:r>
              <a:rPr lang="fr-FR"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r>
            <a:br>
              <a:rPr lang="fr-FR"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br>
            <a:endParaRPr lang="fr-FR" dirty="0">
              <a:solidFill>
                <a:schemeClr val="accent1"/>
              </a:solidFill>
            </a:endParaRPr>
          </a:p>
        </p:txBody>
      </p:sp>
      <p:sp>
        <p:nvSpPr>
          <p:cNvPr id="3" name="Rectangle 2"/>
          <p:cNvSpPr/>
          <p:nvPr/>
        </p:nvSpPr>
        <p:spPr>
          <a:xfrm>
            <a:off x="2642755" y="1734510"/>
            <a:ext cx="6096000" cy="4832092"/>
          </a:xfrm>
          <a:prstGeom prst="rect">
            <a:avLst/>
          </a:prstGeom>
        </p:spPr>
        <p:txBody>
          <a:bodyPr>
            <a:spAutoFit/>
          </a:bodyPr>
          <a:lstStyle/>
          <a:p>
            <a:pPr marL="514350" indent="-514350">
              <a:buFont typeface="+mj-lt"/>
              <a:buAutoNum type="arabicPeriod"/>
            </a:pPr>
            <a:r>
              <a:rPr lang="fr-FR" sz="2800" dirty="0" smtClean="0">
                <a:ln w="0"/>
                <a:solidFill>
                  <a:schemeClr val="tx1">
                    <a:lumMod val="65000"/>
                    <a:lumOff val="35000"/>
                  </a:schemeClr>
                </a:solidFill>
                <a:latin typeface="Times New Roman" panose="02020603050405020304" pitchFamily="18" charset="0"/>
                <a:cs typeface="Times New Roman" panose="02020603050405020304" pitchFamily="18" charset="0"/>
              </a:rPr>
              <a:t>Origine de ce travail </a:t>
            </a:r>
            <a:r>
              <a:rPr lang="fr-FR" sz="2800" dirty="0">
                <a:ln w="0"/>
                <a:solidFill>
                  <a:schemeClr val="tx1">
                    <a:lumMod val="65000"/>
                    <a:lumOff val="35000"/>
                  </a:schemeClr>
                </a:solidFill>
                <a:latin typeface="Times New Roman" panose="02020603050405020304" pitchFamily="18" charset="0"/>
                <a:cs typeface="Times New Roman" panose="02020603050405020304" pitchFamily="18" charset="0"/>
              </a:rPr>
              <a:t>de recherche</a:t>
            </a:r>
          </a:p>
          <a:p>
            <a:pPr marL="514350" indent="-514350">
              <a:buFont typeface="+mj-lt"/>
              <a:buAutoNum type="arabicPeriod"/>
            </a:pPr>
            <a:r>
              <a:rPr lang="fr-FR" sz="2800" dirty="0" smtClean="0">
                <a:ln w="0"/>
                <a:solidFill>
                  <a:schemeClr val="tx1">
                    <a:lumMod val="65000"/>
                    <a:lumOff val="35000"/>
                  </a:schemeClr>
                </a:solidFill>
                <a:latin typeface="Times New Roman" panose="02020603050405020304" pitchFamily="18" charset="0"/>
                <a:cs typeface="Times New Roman" panose="02020603050405020304" pitchFamily="18" charset="0"/>
              </a:rPr>
              <a:t>Mes constats</a:t>
            </a:r>
            <a:endParaRPr lang="fr-FR" sz="2800" dirty="0">
              <a:ln w="0"/>
              <a:solidFill>
                <a:schemeClr val="tx1">
                  <a:lumMod val="65000"/>
                  <a:lumOff val="35000"/>
                </a:schemeClr>
              </a:solidFill>
              <a:latin typeface="Times New Roman" panose="02020603050405020304" pitchFamily="18" charset="0"/>
              <a:cs typeface="Times New Roman" panose="02020603050405020304" pitchFamily="18" charset="0"/>
            </a:endParaRPr>
          </a:p>
          <a:p>
            <a:pPr marL="514350" indent="-514350">
              <a:buFont typeface="+mj-lt"/>
              <a:buAutoNum type="arabicPeriod"/>
            </a:pPr>
            <a:r>
              <a:rPr lang="fr-FR" sz="2800" dirty="0" smtClean="0">
                <a:ln w="0"/>
                <a:solidFill>
                  <a:schemeClr val="tx1">
                    <a:lumMod val="65000"/>
                    <a:lumOff val="35000"/>
                  </a:schemeClr>
                </a:solidFill>
                <a:latin typeface="Times New Roman" panose="02020603050405020304" pitchFamily="18" charset="0"/>
                <a:cs typeface="Times New Roman" panose="02020603050405020304" pitchFamily="18" charset="0"/>
              </a:rPr>
              <a:t>Mes questions </a:t>
            </a:r>
            <a:endParaRPr lang="fr-FR" sz="2800" dirty="0">
              <a:ln w="0"/>
              <a:solidFill>
                <a:schemeClr val="tx1">
                  <a:lumMod val="65000"/>
                  <a:lumOff val="35000"/>
                </a:schemeClr>
              </a:solidFill>
              <a:latin typeface="Times New Roman" panose="02020603050405020304" pitchFamily="18" charset="0"/>
              <a:cs typeface="Times New Roman" panose="02020603050405020304" pitchFamily="18" charset="0"/>
            </a:endParaRPr>
          </a:p>
          <a:p>
            <a:pPr marL="514350" indent="-514350">
              <a:buFont typeface="+mj-lt"/>
              <a:buAutoNum type="arabicPeriod"/>
            </a:pPr>
            <a:r>
              <a:rPr lang="fr-FR" sz="2800" dirty="0" smtClean="0">
                <a:ln w="0"/>
                <a:solidFill>
                  <a:schemeClr val="tx1">
                    <a:lumMod val="65000"/>
                    <a:lumOff val="35000"/>
                  </a:schemeClr>
                </a:solidFill>
                <a:latin typeface="Times New Roman" panose="02020603050405020304" pitchFamily="18" charset="0"/>
                <a:cs typeface="Times New Roman" panose="02020603050405020304" pitchFamily="18" charset="0"/>
              </a:rPr>
              <a:t>Un peu de théorie…</a:t>
            </a:r>
            <a:endParaRPr lang="fr-FR" sz="2800" dirty="0">
              <a:ln w="0"/>
              <a:solidFill>
                <a:schemeClr val="tx1">
                  <a:lumMod val="65000"/>
                  <a:lumOff val="35000"/>
                </a:schemeClr>
              </a:solidFill>
              <a:latin typeface="Times New Roman" panose="02020603050405020304" pitchFamily="18" charset="0"/>
              <a:cs typeface="Times New Roman" panose="02020603050405020304" pitchFamily="18" charset="0"/>
            </a:endParaRPr>
          </a:p>
          <a:p>
            <a:pPr marL="514350" indent="-514350">
              <a:buFont typeface="+mj-lt"/>
              <a:buAutoNum type="arabicPeriod"/>
            </a:pPr>
            <a:r>
              <a:rPr lang="fr-FR" sz="2800" dirty="0" smtClean="0">
                <a:ln w="0"/>
                <a:solidFill>
                  <a:schemeClr val="tx1">
                    <a:lumMod val="65000"/>
                    <a:lumOff val="35000"/>
                  </a:schemeClr>
                </a:solidFill>
                <a:latin typeface="Times New Roman" panose="02020603050405020304" pitchFamily="18" charset="0"/>
                <a:cs typeface="Times New Roman" panose="02020603050405020304" pitchFamily="18" charset="0"/>
              </a:rPr>
              <a:t>L’organisation apprenante</a:t>
            </a:r>
            <a:endParaRPr lang="fr-FR" sz="2800" dirty="0">
              <a:ln w="0"/>
              <a:solidFill>
                <a:schemeClr val="tx1">
                  <a:lumMod val="65000"/>
                  <a:lumOff val="35000"/>
                </a:schemeClr>
              </a:solidFill>
              <a:latin typeface="Times New Roman" panose="02020603050405020304" pitchFamily="18" charset="0"/>
              <a:cs typeface="Times New Roman" panose="02020603050405020304" pitchFamily="18" charset="0"/>
            </a:endParaRPr>
          </a:p>
          <a:p>
            <a:pPr marL="514350" indent="-514350">
              <a:buFont typeface="+mj-lt"/>
              <a:buAutoNum type="arabicPeriod"/>
            </a:pPr>
            <a:r>
              <a:rPr lang="fr-FR" sz="2800" dirty="0" smtClean="0">
                <a:ln w="0"/>
                <a:solidFill>
                  <a:schemeClr val="tx1">
                    <a:lumMod val="65000"/>
                    <a:lumOff val="35000"/>
                  </a:schemeClr>
                </a:solidFill>
                <a:latin typeface="Times New Roman" panose="02020603050405020304" pitchFamily="18" charset="0"/>
                <a:cs typeface="Times New Roman" panose="02020603050405020304" pitchFamily="18" charset="0"/>
              </a:rPr>
              <a:t>L’établissement scolaire apprenant</a:t>
            </a:r>
            <a:endParaRPr lang="fr-FR" sz="2800" dirty="0">
              <a:ln w="0"/>
              <a:solidFill>
                <a:schemeClr val="tx1">
                  <a:lumMod val="65000"/>
                  <a:lumOff val="35000"/>
                </a:schemeClr>
              </a:solidFill>
              <a:latin typeface="Times New Roman" panose="02020603050405020304" pitchFamily="18" charset="0"/>
              <a:cs typeface="Times New Roman" panose="02020603050405020304" pitchFamily="18" charset="0"/>
            </a:endParaRPr>
          </a:p>
          <a:p>
            <a:pPr marL="514350" indent="-514350">
              <a:buFont typeface="+mj-lt"/>
              <a:buAutoNum type="arabicPeriod"/>
            </a:pPr>
            <a:r>
              <a:rPr lang="fr-FR" sz="2800" dirty="0" smtClean="0">
                <a:ln w="0"/>
                <a:solidFill>
                  <a:schemeClr val="tx1">
                    <a:lumMod val="65000"/>
                    <a:lumOff val="35000"/>
                  </a:schemeClr>
                </a:solidFill>
                <a:latin typeface="Times New Roman" panose="02020603050405020304" pitchFamily="18" charset="0"/>
                <a:cs typeface="Times New Roman" panose="02020603050405020304" pitchFamily="18" charset="0"/>
              </a:rPr>
              <a:t>D’autres questions </a:t>
            </a:r>
            <a:endParaRPr lang="fr-FR" sz="2800" dirty="0">
              <a:ln w="0"/>
              <a:solidFill>
                <a:schemeClr val="tx1">
                  <a:lumMod val="65000"/>
                  <a:lumOff val="35000"/>
                </a:schemeClr>
              </a:solidFill>
              <a:latin typeface="Times New Roman" panose="02020603050405020304" pitchFamily="18" charset="0"/>
              <a:cs typeface="Times New Roman" panose="02020603050405020304" pitchFamily="18" charset="0"/>
            </a:endParaRPr>
          </a:p>
          <a:p>
            <a:pPr marL="514350" indent="-514350">
              <a:buFont typeface="+mj-lt"/>
              <a:buAutoNum type="arabicPeriod"/>
            </a:pPr>
            <a:r>
              <a:rPr lang="fr-FR" sz="2800" dirty="0" smtClean="0">
                <a:ln w="0"/>
                <a:solidFill>
                  <a:schemeClr val="tx1">
                    <a:lumMod val="65000"/>
                    <a:lumOff val="35000"/>
                  </a:schemeClr>
                </a:solidFill>
                <a:latin typeface="Times New Roman" panose="02020603050405020304" pitchFamily="18" charset="0"/>
                <a:cs typeface="Times New Roman" panose="02020603050405020304" pitchFamily="18" charset="0"/>
              </a:rPr>
              <a:t>Quelques exemples </a:t>
            </a:r>
          </a:p>
          <a:p>
            <a:pPr marL="514350" indent="-514350">
              <a:buFont typeface="+mj-lt"/>
              <a:buAutoNum type="arabicPeriod"/>
            </a:pPr>
            <a:r>
              <a:rPr lang="fr-FR" sz="2800" dirty="0" smtClean="0">
                <a:ln w="0"/>
                <a:solidFill>
                  <a:schemeClr val="tx1">
                    <a:lumMod val="65000"/>
                    <a:lumOff val="35000"/>
                  </a:schemeClr>
                </a:solidFill>
                <a:latin typeface="Times New Roman" panose="02020603050405020304" pitchFamily="18" charset="0"/>
                <a:cs typeface="Times New Roman" panose="02020603050405020304" pitchFamily="18" charset="0"/>
              </a:rPr>
              <a:t>Quels enjeux pour l’Ecole ? </a:t>
            </a:r>
          </a:p>
          <a:p>
            <a:pPr marL="514350" indent="-514350">
              <a:buFont typeface="+mj-lt"/>
              <a:buAutoNum type="arabicPeriod"/>
            </a:pPr>
            <a:r>
              <a:rPr lang="fr-FR" sz="2800" dirty="0" smtClean="0">
                <a:ln w="0"/>
                <a:solidFill>
                  <a:schemeClr val="tx1">
                    <a:lumMod val="65000"/>
                    <a:lumOff val="35000"/>
                  </a:schemeClr>
                </a:solidFill>
                <a:latin typeface="Times New Roman" panose="02020603050405020304" pitchFamily="18" charset="0"/>
                <a:cs typeface="Times New Roman" panose="02020603050405020304" pitchFamily="18" charset="0"/>
              </a:rPr>
              <a:t>Bibliographie</a:t>
            </a:r>
          </a:p>
          <a:p>
            <a:pPr marL="514350" indent="-514350">
              <a:buFont typeface="+mj-lt"/>
              <a:buAutoNum type="arabicPeriod"/>
            </a:pPr>
            <a:endParaRPr lang="fr-FR" sz="2800" dirty="0">
              <a:ln w="0"/>
              <a:solidFill>
                <a:schemeClr val="tx1">
                  <a:lumMod val="65000"/>
                  <a:lumOff val="3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7789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4305" y="1274825"/>
            <a:ext cx="10868809" cy="707886"/>
          </a:xfrm>
          <a:prstGeom prst="rect">
            <a:avLst/>
          </a:prstGeom>
          <a:noFill/>
        </p:spPr>
        <p:txBody>
          <a:bodyPr wrap="none" lIns="91440" tIns="45720" rIns="91440" bIns="45720">
            <a:spAutoFit/>
          </a:bodyPr>
          <a:lstStyle/>
          <a:p>
            <a:pPr algn="ctr"/>
            <a:r>
              <a:rPr lang="fr-FR" sz="40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cs typeface="Times New Roman" panose="02020603050405020304" pitchFamily="18" charset="0"/>
              </a:rPr>
              <a:t> </a:t>
            </a:r>
            <a:r>
              <a:rPr lang="fr-FR" sz="4000" b="1" dirty="0" smtClean="0">
                <a:ln w="12700">
                  <a:solidFill>
                    <a:schemeClr val="accent1"/>
                  </a:solidFill>
                  <a:prstDash val="solid"/>
                </a:ln>
                <a:solidFill>
                  <a:schemeClr val="accent1">
                    <a:lumMod val="60000"/>
                    <a:lumOff val="40000"/>
                  </a:schemeClr>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rPr>
              <a:t>ORIGINE DE CE TRAVAIL DE RECHERCHE</a:t>
            </a:r>
            <a:endParaRPr lang="fr-FR" sz="4000" b="1" dirty="0">
              <a:ln w="12700">
                <a:solidFill>
                  <a:schemeClr val="accent1"/>
                </a:solidFill>
                <a:prstDash val="solid"/>
              </a:ln>
              <a:solidFill>
                <a:schemeClr val="accent1">
                  <a:lumMod val="60000"/>
                  <a:lumOff val="40000"/>
                </a:schemeClr>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endParaRPr>
          </a:p>
        </p:txBody>
      </p:sp>
      <p:sp>
        <p:nvSpPr>
          <p:cNvPr id="3" name="Flèche droite 2"/>
          <p:cNvSpPr/>
          <p:nvPr/>
        </p:nvSpPr>
        <p:spPr>
          <a:xfrm>
            <a:off x="2307265" y="2902688"/>
            <a:ext cx="829340" cy="325144"/>
          </a:xfrm>
          <a:prstGeom prst="rightArrow">
            <a:avLst/>
          </a:prstGeom>
          <a:solidFill>
            <a:schemeClr val="tx1">
              <a:lumMod val="65000"/>
              <a:lumOff val="3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4" name="Rectangle 3"/>
          <p:cNvSpPr/>
          <p:nvPr/>
        </p:nvSpPr>
        <p:spPr>
          <a:xfrm>
            <a:off x="3030279" y="2766167"/>
            <a:ext cx="4348716" cy="461665"/>
          </a:xfrm>
          <a:prstGeom prst="rect">
            <a:avLst/>
          </a:prstGeom>
          <a:noFill/>
        </p:spPr>
        <p:txBody>
          <a:bodyPr wrap="square" lIns="91440" tIns="45720" rIns="91440" bIns="45720">
            <a:spAutoFit/>
          </a:bodyPr>
          <a:lstStyle/>
          <a:p>
            <a:pPr algn="ctr"/>
            <a:r>
              <a:rPr lang="fr-FR" sz="2400" b="1" cap="none" spc="0" dirty="0" smtClean="0">
                <a:ln w="0"/>
                <a:solidFill>
                  <a:schemeClr val="tx1">
                    <a:lumMod val="65000"/>
                    <a:lumOff val="35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Mon expérience professionnelle </a:t>
            </a:r>
          </a:p>
        </p:txBody>
      </p:sp>
      <p:sp>
        <p:nvSpPr>
          <p:cNvPr id="5" name="Flèche droite 4"/>
          <p:cNvSpPr/>
          <p:nvPr/>
        </p:nvSpPr>
        <p:spPr>
          <a:xfrm>
            <a:off x="3136605" y="3912781"/>
            <a:ext cx="542260" cy="263602"/>
          </a:xfrm>
          <a:prstGeom prst="rightArrow">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3704065" y="3813749"/>
            <a:ext cx="3001143" cy="461665"/>
          </a:xfrm>
          <a:prstGeom prst="rect">
            <a:avLst/>
          </a:prstGeom>
          <a:noFill/>
        </p:spPr>
        <p:txBody>
          <a:bodyPr wrap="none" lIns="91440" tIns="45720" rIns="91440" bIns="45720">
            <a:spAutoFit/>
          </a:bodyPr>
          <a:lstStyle/>
          <a:p>
            <a:pPr algn="ctr"/>
            <a:r>
              <a:rPr lang="fr-FR" sz="2400" dirty="0" smtClean="0">
                <a:ln w="0"/>
                <a:solidFill>
                  <a:schemeClr val="tx1">
                    <a:lumMod val="65000"/>
                    <a:lumOff val="35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En tant qu’enseignante</a:t>
            </a:r>
            <a:endParaRPr lang="fr-FR" sz="2400" b="0" cap="none" spc="0" dirty="0">
              <a:ln w="0"/>
              <a:solidFill>
                <a:schemeClr val="tx1">
                  <a:lumMod val="65000"/>
                  <a:lumOff val="35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
        <p:nvSpPr>
          <p:cNvPr id="11" name="Rectangle 10"/>
          <p:cNvSpPr/>
          <p:nvPr/>
        </p:nvSpPr>
        <p:spPr>
          <a:xfrm>
            <a:off x="3698749" y="4630498"/>
            <a:ext cx="7034298" cy="461665"/>
          </a:xfrm>
          <a:prstGeom prst="rect">
            <a:avLst/>
          </a:prstGeom>
        </p:spPr>
        <p:txBody>
          <a:bodyPr wrap="none">
            <a:spAutoFit/>
          </a:bodyPr>
          <a:lstStyle/>
          <a:p>
            <a:r>
              <a:rPr lang="fr-FR" sz="2400" dirty="0" smtClean="0">
                <a:ln w="0"/>
                <a:solidFill>
                  <a:schemeClr val="tx1">
                    <a:lumMod val="65000"/>
                    <a:lumOff val="35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Mon investissement dans la formation des enseignants  </a:t>
            </a:r>
            <a:endParaRPr lang="fr-FR" sz="2400" dirty="0">
              <a:solidFill>
                <a:schemeClr val="tx1">
                  <a:lumMod val="65000"/>
                  <a:lumOff val="35000"/>
                </a:schemeClr>
              </a:solidFill>
            </a:endParaRPr>
          </a:p>
        </p:txBody>
      </p:sp>
      <p:sp>
        <p:nvSpPr>
          <p:cNvPr id="12" name="Flèche droite 11"/>
          <p:cNvSpPr/>
          <p:nvPr/>
        </p:nvSpPr>
        <p:spPr>
          <a:xfrm>
            <a:off x="3156489" y="5634921"/>
            <a:ext cx="542260" cy="263602"/>
          </a:xfrm>
          <a:prstGeom prst="rightArrow">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Flèche droite 12"/>
          <p:cNvSpPr/>
          <p:nvPr/>
        </p:nvSpPr>
        <p:spPr>
          <a:xfrm>
            <a:off x="3156489" y="4729530"/>
            <a:ext cx="542260" cy="263602"/>
          </a:xfrm>
          <a:prstGeom prst="rightArrow">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p:nvSpPr>
        <p:spPr>
          <a:xfrm>
            <a:off x="3698749" y="5560545"/>
            <a:ext cx="4392548" cy="461665"/>
          </a:xfrm>
          <a:prstGeom prst="rect">
            <a:avLst/>
          </a:prstGeom>
          <a:noFill/>
        </p:spPr>
        <p:txBody>
          <a:bodyPr wrap="none" lIns="91440" tIns="45720" rIns="91440" bIns="45720">
            <a:spAutoFit/>
          </a:bodyPr>
          <a:lstStyle/>
          <a:p>
            <a:pPr algn="ctr"/>
            <a:r>
              <a:rPr lang="fr-FR" sz="2400" b="0" cap="none" spc="0" dirty="0" smtClean="0">
                <a:ln w="0"/>
                <a:solidFill>
                  <a:schemeClr val="tx1">
                    <a:lumMod val="65000"/>
                    <a:lumOff val="35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En tant que personnel de direction</a:t>
            </a:r>
            <a:endParaRPr lang="fr-FR" sz="2400" b="0" cap="none" spc="0" dirty="0">
              <a:ln w="0"/>
              <a:solidFill>
                <a:schemeClr val="tx1">
                  <a:lumMod val="65000"/>
                  <a:lumOff val="35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8822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97501" y="569552"/>
            <a:ext cx="8911687" cy="811285"/>
          </a:xfrm>
        </p:spPr>
        <p:txBody>
          <a:bodyPr>
            <a:normAutofit/>
          </a:bodyPr>
          <a:lstStyle/>
          <a:p>
            <a:pPr algn="ctr"/>
            <a:r>
              <a:rPr lang="fr-FR" sz="3600" b="1" dirty="0">
                <a:solidFill>
                  <a:schemeClr val="accent1"/>
                </a:solidFill>
                <a:latin typeface="Times New Roman" panose="02020603050405020304" pitchFamily="18" charset="0"/>
                <a:cs typeface="Times New Roman" panose="02020603050405020304" pitchFamily="18" charset="0"/>
              </a:rPr>
              <a:t>M</a:t>
            </a:r>
            <a:r>
              <a:rPr lang="fr-FR" sz="3600" b="1" dirty="0" smtClean="0">
                <a:solidFill>
                  <a:schemeClr val="accent1"/>
                </a:solidFill>
                <a:latin typeface="Times New Roman" panose="02020603050405020304" pitchFamily="18" charset="0"/>
                <a:cs typeface="Times New Roman" panose="02020603050405020304" pitchFamily="18" charset="0"/>
              </a:rPr>
              <a:t>ES CONSTATS </a:t>
            </a:r>
            <a:endParaRPr lang="fr-FR" sz="3600" b="1" dirty="0">
              <a:solidFill>
                <a:schemeClr val="accent1"/>
              </a:solidFill>
              <a:latin typeface="Times New Roman" panose="02020603050405020304" pitchFamily="18" charset="0"/>
              <a:cs typeface="Times New Roman" panose="02020603050405020304" pitchFamily="18" charset="0"/>
            </a:endParaRPr>
          </a:p>
        </p:txBody>
      </p:sp>
      <p:sp>
        <p:nvSpPr>
          <p:cNvPr id="3" name="Organigramme : Bande perforée 2"/>
          <p:cNvSpPr/>
          <p:nvPr/>
        </p:nvSpPr>
        <p:spPr>
          <a:xfrm>
            <a:off x="2319684" y="1854490"/>
            <a:ext cx="2919606" cy="1980777"/>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Times New Roman" panose="02020603050405020304" pitchFamily="18" charset="0"/>
              <a:cs typeface="Times New Roman" panose="02020603050405020304" pitchFamily="18" charset="0"/>
            </a:endParaRPr>
          </a:p>
          <a:p>
            <a:pPr algn="ctr"/>
            <a:r>
              <a:rPr lang="fr-FR"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Peu de pratiques réflexives et d’échanges </a:t>
            </a:r>
            <a:endParaRPr lang="fr-FR"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algn="ctr"/>
            <a:endParaRPr lang="fr-FR" dirty="0"/>
          </a:p>
        </p:txBody>
      </p:sp>
      <p:sp>
        <p:nvSpPr>
          <p:cNvPr id="7" name="Organigramme : Bande perforée 6"/>
          <p:cNvSpPr/>
          <p:nvPr/>
        </p:nvSpPr>
        <p:spPr>
          <a:xfrm>
            <a:off x="7606145" y="1380837"/>
            <a:ext cx="3057453" cy="2234408"/>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Une connaissance des</a:t>
            </a:r>
          </a:p>
          <a:p>
            <a:pPr algn="ctr"/>
            <a:r>
              <a:rPr lang="fr-FR"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spécificités de l’établissement</a:t>
            </a:r>
          </a:p>
          <a:p>
            <a:pPr algn="ctr"/>
            <a:r>
              <a:rPr lang="fr-FR"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quelquefois insuffisante ou fragile   </a:t>
            </a:r>
          </a:p>
        </p:txBody>
      </p:sp>
      <p:sp>
        <p:nvSpPr>
          <p:cNvPr id="8" name="Organigramme : Bande perforée 7"/>
          <p:cNvSpPr/>
          <p:nvPr/>
        </p:nvSpPr>
        <p:spPr>
          <a:xfrm>
            <a:off x="5202621" y="4187536"/>
            <a:ext cx="3078934" cy="2234046"/>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Des formations proposées hors de l’établissement manquant quelquefois de lien avec la réalité du terrain </a:t>
            </a:r>
            <a:endParaRPr lang="fr-FR"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5" name="Rectangle 4"/>
          <p:cNvSpPr/>
          <p:nvPr/>
        </p:nvSpPr>
        <p:spPr>
          <a:xfrm>
            <a:off x="1997501" y="1654435"/>
            <a:ext cx="3537985" cy="400110"/>
          </a:xfrm>
          <a:prstGeom prst="rect">
            <a:avLst/>
          </a:prstGeom>
          <a:noFill/>
        </p:spPr>
        <p:txBody>
          <a:bodyPr wrap="square" lIns="91440" tIns="45720" rIns="91440" bIns="45720">
            <a:spAutoFit/>
          </a:bodyPr>
          <a:lstStyle/>
          <a:p>
            <a:pPr algn="ctr"/>
            <a:endParaRPr lang="fr-FR" sz="20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Times New Roman" panose="02020603050405020304" pitchFamily="18" charset="0"/>
              <a:cs typeface="Times New Roman" panose="02020603050405020304" pitchFamily="18" charset="0"/>
            </a:endParaRPr>
          </a:p>
        </p:txBody>
      </p:sp>
      <p:sp>
        <p:nvSpPr>
          <p:cNvPr id="9" name="Rectangle 8"/>
          <p:cNvSpPr/>
          <p:nvPr/>
        </p:nvSpPr>
        <p:spPr>
          <a:xfrm>
            <a:off x="7402775" y="1972549"/>
            <a:ext cx="3236784" cy="369332"/>
          </a:xfrm>
          <a:prstGeom prst="rect">
            <a:avLst/>
          </a:prstGeom>
          <a:noFill/>
        </p:spPr>
        <p:txBody>
          <a:bodyPr wrap="square" lIns="91440" tIns="45720" rIns="91440" bIns="45720">
            <a:spAutoFit/>
          </a:bodyPr>
          <a:lstStyle/>
          <a:p>
            <a:pPr algn="ctr"/>
            <a:endParaRPr lang="fr-FR"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9376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righ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39877" y="495761"/>
            <a:ext cx="4108817" cy="646331"/>
          </a:xfrm>
          <a:prstGeom prst="rect">
            <a:avLst/>
          </a:prstGeom>
        </p:spPr>
        <p:txBody>
          <a:bodyPr wrap="none">
            <a:spAutoFit/>
          </a:bodyPr>
          <a:lstStyle/>
          <a:p>
            <a:r>
              <a:rPr lang="fr-FR" sz="3600" b="1" dirty="0">
                <a:solidFill>
                  <a:schemeClr val="accent1"/>
                </a:solidFill>
                <a:latin typeface="Times New Roman" panose="02020603050405020304" pitchFamily="18" charset="0"/>
                <a:cs typeface="Times New Roman" panose="02020603050405020304" pitchFamily="18" charset="0"/>
              </a:rPr>
              <a:t>M</a:t>
            </a:r>
            <a:r>
              <a:rPr lang="fr-FR" sz="3600" b="1" dirty="0" smtClean="0">
                <a:solidFill>
                  <a:schemeClr val="accent1"/>
                </a:solidFill>
                <a:latin typeface="Times New Roman" panose="02020603050405020304" pitchFamily="18" charset="0"/>
                <a:cs typeface="Times New Roman" panose="02020603050405020304" pitchFamily="18" charset="0"/>
              </a:rPr>
              <a:t>ES QUESTIONS </a:t>
            </a:r>
            <a:endParaRPr lang="fr-FR" sz="3600" dirty="0">
              <a:solidFill>
                <a:schemeClr val="accent1"/>
              </a:solidFill>
            </a:endParaRPr>
          </a:p>
        </p:txBody>
      </p:sp>
      <p:sp>
        <p:nvSpPr>
          <p:cNvPr id="3" name="Organigramme : Alternative 2"/>
          <p:cNvSpPr/>
          <p:nvPr/>
        </p:nvSpPr>
        <p:spPr>
          <a:xfrm>
            <a:off x="2005446" y="1516241"/>
            <a:ext cx="3449781" cy="1080653"/>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Le rôle de la formation initiale ? </a:t>
            </a:r>
            <a:endParaRPr lang="fr-FR"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9" name="Organigramme : Alternative 8"/>
          <p:cNvSpPr/>
          <p:nvPr/>
        </p:nvSpPr>
        <p:spPr>
          <a:xfrm>
            <a:off x="6449292" y="1516240"/>
            <a:ext cx="3449781" cy="1080653"/>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Le rôle </a:t>
            </a:r>
          </a:p>
          <a:p>
            <a:pPr algn="ctr"/>
            <a:r>
              <a:rPr lang="fr-FR"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d</a:t>
            </a:r>
            <a:r>
              <a:rPr lang="fr-FR" b="1"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u chef d’établissement ? </a:t>
            </a:r>
            <a:endParaRPr lang="fr-FR"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10" name="Organigramme : Alternative 9"/>
          <p:cNvSpPr/>
          <p:nvPr/>
        </p:nvSpPr>
        <p:spPr>
          <a:xfrm>
            <a:off x="2514986" y="3342169"/>
            <a:ext cx="3449781" cy="1080653"/>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Le rôle de l’établissement scolaire ? </a:t>
            </a:r>
            <a:endParaRPr lang="fr-FR"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11" name="Organigramme : Alternative 10"/>
          <p:cNvSpPr/>
          <p:nvPr/>
        </p:nvSpPr>
        <p:spPr>
          <a:xfrm>
            <a:off x="6989618" y="3342169"/>
            <a:ext cx="3449781" cy="1080653"/>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Le projet d’établissement ? </a:t>
            </a:r>
            <a:endParaRPr lang="fr-FR"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7" name="Rectangle à coins arrondis 6"/>
          <p:cNvSpPr/>
          <p:nvPr/>
        </p:nvSpPr>
        <p:spPr>
          <a:xfrm>
            <a:off x="2244436" y="5132349"/>
            <a:ext cx="9040091" cy="14492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i="1" u="sng"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1</a:t>
            </a:r>
            <a:r>
              <a:rPr lang="fr-FR" b="1" i="1" u="sng" baseline="300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er</a:t>
            </a:r>
            <a:r>
              <a:rPr lang="fr-FR" b="1" i="1" u="sng"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objet de recherche </a:t>
            </a:r>
            <a:r>
              <a:rPr lang="fr-FR" b="1"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 l’étude des facteurs qui  entravent ou favorisent </a:t>
            </a:r>
            <a:r>
              <a:rPr lang="fr-FR"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la professionnalisation (au sens des apprentissages professionnels liés au développement professionnel) des enseignants sur le lieu de travail en vue de comprendre le caractère formateur d’un établissement scolaire en tant qu’ organisation </a:t>
            </a:r>
            <a:r>
              <a:rPr lang="fr-FR" b="1"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apprenante »</a:t>
            </a:r>
            <a:r>
              <a:rPr lang="fr-FR"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146590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P spid="10" grpId="0" animBg="1"/>
      <p:bldP spid="11"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54475" y="103909"/>
            <a:ext cx="10018713" cy="1066799"/>
          </a:xfrm>
        </p:spPr>
        <p:txBody>
          <a:bodyPr>
            <a:normAutofit/>
          </a:bodyPr>
          <a:lstStyle/>
          <a:p>
            <a:r>
              <a:rPr lang="fr-FR" sz="3600" b="1" dirty="0" smtClean="0">
                <a:solidFill>
                  <a:schemeClr val="accent1">
                    <a:lumMod val="75000"/>
                  </a:schemeClr>
                </a:solidFill>
                <a:latin typeface="Times New Roman" panose="02020603050405020304" pitchFamily="18" charset="0"/>
                <a:cs typeface="Times New Roman" panose="02020603050405020304" pitchFamily="18" charset="0"/>
              </a:rPr>
              <a:t>UN PEU DE THEORIE </a:t>
            </a:r>
            <a:endParaRPr lang="fr-FR" sz="36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4" name="Ellipse 3"/>
          <p:cNvSpPr/>
          <p:nvPr/>
        </p:nvSpPr>
        <p:spPr>
          <a:xfrm>
            <a:off x="1454728" y="1031161"/>
            <a:ext cx="4229100" cy="17536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accent1">
                    <a:lumMod val="75000"/>
                  </a:schemeClr>
                </a:solidFill>
                <a:latin typeface="Aharoni" panose="02010803020104030203" pitchFamily="2" charset="-79"/>
                <a:cs typeface="Aharoni" panose="02010803020104030203" pitchFamily="2" charset="-79"/>
              </a:rPr>
              <a:t>Professionnalisation dans les métiers de l’humain et de la relation et dans les métiers adressés à autrui</a:t>
            </a:r>
          </a:p>
          <a:p>
            <a:pPr algn="ctr"/>
            <a:r>
              <a:rPr lang="fr-FR" b="1" dirty="0" err="1">
                <a:solidFill>
                  <a:schemeClr val="bg1">
                    <a:lumMod val="50000"/>
                  </a:schemeClr>
                </a:solidFill>
                <a:latin typeface="Aharoni" panose="02010803020104030203" pitchFamily="2" charset="-79"/>
                <a:cs typeface="Aharoni" panose="02010803020104030203" pitchFamily="2" charset="-79"/>
              </a:rPr>
              <a:t>R.Wittorski-T.Piot-M.Frisch</a:t>
            </a:r>
            <a:endParaRPr lang="fr-FR" b="1" dirty="0">
              <a:solidFill>
                <a:schemeClr val="bg1">
                  <a:lumMod val="50000"/>
                </a:schemeClr>
              </a:solidFill>
              <a:latin typeface="Aharoni" panose="02010803020104030203" pitchFamily="2" charset="-79"/>
              <a:cs typeface="Aharoni" panose="02010803020104030203" pitchFamily="2" charset="-79"/>
            </a:endParaRPr>
          </a:p>
        </p:txBody>
      </p:sp>
      <p:sp>
        <p:nvSpPr>
          <p:cNvPr id="5" name="Ellipse 4"/>
          <p:cNvSpPr/>
          <p:nvPr/>
        </p:nvSpPr>
        <p:spPr>
          <a:xfrm>
            <a:off x="6613958" y="1031161"/>
            <a:ext cx="4229100" cy="17536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accent1">
                    <a:lumMod val="75000"/>
                  </a:schemeClr>
                </a:solidFill>
                <a:latin typeface="Aharoni" panose="02010803020104030203" pitchFamily="2" charset="-79"/>
                <a:cs typeface="Aharoni" panose="02010803020104030203" pitchFamily="2" charset="-79"/>
              </a:rPr>
              <a:t>Apprentissage professionnel</a:t>
            </a:r>
          </a:p>
          <a:p>
            <a:pPr algn="ctr"/>
            <a:r>
              <a:rPr lang="fr-FR" b="1" dirty="0" err="1">
                <a:solidFill>
                  <a:schemeClr val="tx1">
                    <a:lumMod val="50000"/>
                    <a:lumOff val="50000"/>
                  </a:schemeClr>
                </a:solidFill>
                <a:latin typeface="Aharoni" panose="02010803020104030203" pitchFamily="2" charset="-79"/>
                <a:cs typeface="Aharoni" panose="02010803020104030203" pitchFamily="2" charset="-79"/>
              </a:rPr>
              <a:t>P.Maubant-L.Roger-P.Olry</a:t>
            </a:r>
            <a:endParaRPr lang="fr-FR" b="1" dirty="0">
              <a:solidFill>
                <a:schemeClr val="tx1">
                  <a:lumMod val="50000"/>
                  <a:lumOff val="50000"/>
                </a:schemeClr>
              </a:solidFill>
              <a:latin typeface="Aharoni" panose="02010803020104030203" pitchFamily="2" charset="-79"/>
              <a:cs typeface="Aharoni" panose="02010803020104030203" pitchFamily="2" charset="-79"/>
            </a:endParaRPr>
          </a:p>
        </p:txBody>
      </p:sp>
      <p:sp>
        <p:nvSpPr>
          <p:cNvPr id="6" name="Ellipse 5"/>
          <p:cNvSpPr/>
          <p:nvPr/>
        </p:nvSpPr>
        <p:spPr>
          <a:xfrm>
            <a:off x="1579419" y="3036608"/>
            <a:ext cx="4229100" cy="17536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accent1">
                    <a:lumMod val="75000"/>
                  </a:schemeClr>
                </a:solidFill>
                <a:latin typeface="Aharoni" panose="02010803020104030203" pitchFamily="2" charset="-79"/>
                <a:cs typeface="Aharoni" panose="02010803020104030203" pitchFamily="2" charset="-79"/>
              </a:rPr>
              <a:t>Organisation apprenante</a:t>
            </a:r>
          </a:p>
          <a:p>
            <a:pPr algn="ctr"/>
            <a:r>
              <a:rPr lang="fr-FR" b="1" dirty="0" err="1">
                <a:solidFill>
                  <a:schemeClr val="tx1">
                    <a:lumMod val="65000"/>
                    <a:lumOff val="35000"/>
                  </a:schemeClr>
                </a:solidFill>
                <a:latin typeface="Aharoni" panose="02010803020104030203" pitchFamily="2" charset="-79"/>
                <a:cs typeface="Aharoni" panose="02010803020104030203" pitchFamily="2" charset="-79"/>
              </a:rPr>
              <a:t>C.Argyris</a:t>
            </a:r>
            <a:r>
              <a:rPr lang="fr-FR" b="1" dirty="0">
                <a:solidFill>
                  <a:schemeClr val="tx1">
                    <a:lumMod val="65000"/>
                    <a:lumOff val="35000"/>
                  </a:schemeClr>
                </a:solidFill>
                <a:latin typeface="Aharoni" panose="02010803020104030203" pitchFamily="2" charset="-79"/>
                <a:cs typeface="Aharoni" panose="02010803020104030203" pitchFamily="2" charset="-79"/>
              </a:rPr>
              <a:t> et </a:t>
            </a:r>
            <a:r>
              <a:rPr lang="fr-FR" b="1" dirty="0" err="1">
                <a:solidFill>
                  <a:schemeClr val="tx1">
                    <a:lumMod val="65000"/>
                    <a:lumOff val="35000"/>
                  </a:schemeClr>
                </a:solidFill>
                <a:latin typeface="Aharoni" panose="02010803020104030203" pitchFamily="2" charset="-79"/>
                <a:cs typeface="Aharoni" panose="02010803020104030203" pitchFamily="2" charset="-79"/>
              </a:rPr>
              <a:t>D.Schön</a:t>
            </a:r>
            <a:endParaRPr lang="fr-FR" b="1" dirty="0">
              <a:solidFill>
                <a:schemeClr val="tx1">
                  <a:lumMod val="65000"/>
                  <a:lumOff val="35000"/>
                </a:schemeClr>
              </a:solidFill>
              <a:latin typeface="Aharoni" panose="02010803020104030203" pitchFamily="2" charset="-79"/>
              <a:cs typeface="Aharoni" panose="02010803020104030203" pitchFamily="2" charset="-79"/>
            </a:endParaRPr>
          </a:p>
          <a:p>
            <a:pPr algn="ctr"/>
            <a:r>
              <a:rPr lang="fr-FR" b="1" dirty="0" err="1">
                <a:solidFill>
                  <a:schemeClr val="tx1">
                    <a:lumMod val="65000"/>
                    <a:lumOff val="35000"/>
                  </a:schemeClr>
                </a:solidFill>
                <a:latin typeface="Aharoni" panose="02010803020104030203" pitchFamily="2" charset="-79"/>
                <a:cs typeface="Aharoni" panose="02010803020104030203" pitchFamily="2" charset="-79"/>
              </a:rPr>
              <a:t>P.Senge</a:t>
            </a:r>
            <a:endParaRPr lang="fr-FR" b="1" dirty="0">
              <a:solidFill>
                <a:schemeClr val="tx1">
                  <a:lumMod val="65000"/>
                  <a:lumOff val="35000"/>
                </a:schemeClr>
              </a:solidFill>
              <a:latin typeface="Aharoni" panose="02010803020104030203" pitchFamily="2" charset="-79"/>
              <a:cs typeface="Aharoni" panose="02010803020104030203" pitchFamily="2" charset="-79"/>
            </a:endParaRPr>
          </a:p>
        </p:txBody>
      </p:sp>
      <p:sp>
        <p:nvSpPr>
          <p:cNvPr id="7" name="Ellipse 6"/>
          <p:cNvSpPr/>
          <p:nvPr/>
        </p:nvSpPr>
        <p:spPr>
          <a:xfrm>
            <a:off x="6763831" y="3036608"/>
            <a:ext cx="4229100" cy="17536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accent1">
                    <a:lumMod val="75000"/>
                  </a:schemeClr>
                </a:solidFill>
                <a:latin typeface="Aharoni" panose="02010803020104030203" pitchFamily="2" charset="-79"/>
                <a:cs typeface="Aharoni" panose="02010803020104030203" pitchFamily="2" charset="-79"/>
              </a:rPr>
              <a:t>Apprentissage organisationnel</a:t>
            </a:r>
          </a:p>
          <a:p>
            <a:pPr algn="ctr"/>
            <a:r>
              <a:rPr lang="fr-FR" b="1" dirty="0" err="1">
                <a:solidFill>
                  <a:schemeClr val="bg1">
                    <a:lumMod val="50000"/>
                  </a:schemeClr>
                </a:solidFill>
                <a:latin typeface="Aharoni" panose="02010803020104030203" pitchFamily="2" charset="-79"/>
                <a:cs typeface="Aharoni" panose="02010803020104030203" pitchFamily="2" charset="-79"/>
              </a:rPr>
              <a:t>Y.Pesqueux-P.Durance</a:t>
            </a:r>
            <a:endParaRPr lang="fr-FR" b="1" dirty="0">
              <a:solidFill>
                <a:schemeClr val="bg1">
                  <a:lumMod val="50000"/>
                </a:schemeClr>
              </a:solidFill>
              <a:latin typeface="Aharoni" panose="02010803020104030203" pitchFamily="2" charset="-79"/>
              <a:cs typeface="Aharoni" panose="02010803020104030203" pitchFamily="2" charset="-79"/>
            </a:endParaRPr>
          </a:p>
          <a:p>
            <a:pPr algn="ctr"/>
            <a:r>
              <a:rPr lang="fr-FR" b="1" dirty="0">
                <a:solidFill>
                  <a:schemeClr val="accent1"/>
                </a:solidFill>
                <a:latin typeface="Aharoni" panose="02010803020104030203" pitchFamily="2" charset="-79"/>
                <a:cs typeface="Aharoni" panose="02010803020104030203" pitchFamily="2" charset="-79"/>
              </a:rPr>
              <a:t>  </a:t>
            </a:r>
          </a:p>
        </p:txBody>
      </p:sp>
      <p:sp>
        <p:nvSpPr>
          <p:cNvPr id="8" name="Rectangle 7"/>
          <p:cNvSpPr/>
          <p:nvPr/>
        </p:nvSpPr>
        <p:spPr>
          <a:xfrm>
            <a:off x="3034145" y="4946073"/>
            <a:ext cx="7808914" cy="18288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n w="0"/>
                <a:solidFill>
                  <a:schemeClr val="bg1"/>
                </a:solidFill>
                <a:effectLst>
                  <a:outerShdw blurRad="38100" dist="25400" dir="5400000" algn="ctr" rotWithShape="0">
                    <a:srgbClr val="6E747A">
                      <a:alpha val="43000"/>
                    </a:srgbClr>
                  </a:outerShdw>
                </a:effectLst>
                <a:latin typeface="Aharoni" panose="02010803020104030203" pitchFamily="2" charset="-79"/>
                <a:cs typeface="Aharoni" panose="02010803020104030203" pitchFamily="2" charset="-79"/>
              </a:rPr>
              <a:t>Les concepts présentés soulignent</a:t>
            </a:r>
          </a:p>
          <a:p>
            <a:pPr algn="ctr"/>
            <a:r>
              <a:rPr lang="fr-FR" dirty="0">
                <a:ln w="0"/>
                <a:solidFill>
                  <a:schemeClr val="bg1"/>
                </a:solidFill>
                <a:effectLst>
                  <a:outerShdw blurRad="38100" dist="25400" dir="5400000" algn="ctr" rotWithShape="0">
                    <a:srgbClr val="6E747A">
                      <a:alpha val="43000"/>
                    </a:srgbClr>
                  </a:outerShdw>
                </a:effectLst>
                <a:latin typeface="Aharoni" panose="02010803020104030203" pitchFamily="2" charset="-79"/>
                <a:cs typeface="Aharoni" panose="02010803020104030203" pitchFamily="2" charset="-79"/>
              </a:rPr>
              <a:t>la transformation des individus </a:t>
            </a:r>
          </a:p>
          <a:p>
            <a:pPr algn="ctr"/>
            <a:r>
              <a:rPr lang="fr-FR" dirty="0">
                <a:ln w="0"/>
                <a:solidFill>
                  <a:schemeClr val="bg1"/>
                </a:solidFill>
                <a:effectLst>
                  <a:outerShdw blurRad="38100" dist="25400" dir="5400000" algn="ctr" rotWithShape="0">
                    <a:srgbClr val="6E747A">
                      <a:alpha val="43000"/>
                    </a:srgbClr>
                  </a:outerShdw>
                </a:effectLst>
                <a:latin typeface="Aharoni" panose="02010803020104030203" pitchFamily="2" charset="-79"/>
                <a:cs typeface="Aharoni" panose="02010803020104030203" pitchFamily="2" charset="-79"/>
              </a:rPr>
              <a:t>« apprenants », plus particulièrement sur le lieu de travail avec une</a:t>
            </a:r>
          </a:p>
          <a:p>
            <a:pPr algn="ctr"/>
            <a:r>
              <a:rPr lang="fr-FR" dirty="0">
                <a:ln w="0"/>
                <a:solidFill>
                  <a:schemeClr val="bg1"/>
                </a:solidFill>
                <a:effectLst>
                  <a:outerShdw blurRad="38100" dist="25400" dir="5400000" algn="ctr" rotWithShape="0">
                    <a:srgbClr val="6E747A">
                      <a:alpha val="43000"/>
                    </a:srgbClr>
                  </a:outerShdw>
                </a:effectLst>
                <a:latin typeface="Aharoni" panose="02010803020104030203" pitchFamily="2" charset="-79"/>
                <a:cs typeface="Aharoni" panose="02010803020104030203" pitchFamily="2" charset="-79"/>
              </a:rPr>
              <a:t>influence non négligeable de l’organisation elle-même sur les apprentissages collectifs.  </a:t>
            </a:r>
          </a:p>
        </p:txBody>
      </p:sp>
    </p:spTree>
    <p:extLst>
      <p:ext uri="{BB962C8B-B14F-4D97-AF65-F5344CB8AC3E}">
        <p14:creationId xmlns:p14="http://schemas.microsoft.com/office/powerpoint/2010/main" val="3133054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4311" y="114300"/>
            <a:ext cx="10018713" cy="1433945"/>
          </a:xfrm>
        </p:spPr>
        <p:txBody>
          <a:bodyPr>
            <a:normAutofit/>
          </a:bodyPr>
          <a:lstStyle/>
          <a:p>
            <a:r>
              <a:rPr lang="fr-FR" sz="3200" b="1" dirty="0" smtClean="0">
                <a:solidFill>
                  <a:schemeClr val="accent1">
                    <a:lumMod val="75000"/>
                  </a:schemeClr>
                </a:solidFill>
                <a:latin typeface="Times New Roman" panose="02020603050405020304" pitchFamily="18" charset="0"/>
                <a:cs typeface="Times New Roman" panose="02020603050405020304" pitchFamily="18" charset="0"/>
              </a:rPr>
              <a:t>L’ORGANISATION APPRENANTE :</a:t>
            </a:r>
            <a:br>
              <a:rPr lang="fr-FR" sz="3200" b="1" dirty="0" smtClean="0">
                <a:solidFill>
                  <a:schemeClr val="accent1">
                    <a:lumMod val="75000"/>
                  </a:schemeClr>
                </a:solidFill>
                <a:latin typeface="Times New Roman" panose="02020603050405020304" pitchFamily="18" charset="0"/>
                <a:cs typeface="Times New Roman" panose="02020603050405020304" pitchFamily="18" charset="0"/>
              </a:rPr>
            </a:br>
            <a:r>
              <a:rPr lang="fr-FR" sz="3200" b="1" dirty="0" smtClean="0">
                <a:solidFill>
                  <a:schemeClr val="accent1">
                    <a:lumMod val="75000"/>
                  </a:schemeClr>
                </a:solidFill>
                <a:latin typeface="Times New Roman" panose="02020603050405020304" pitchFamily="18" charset="0"/>
                <a:cs typeface="Times New Roman" panose="02020603050405020304" pitchFamily="18" charset="0"/>
              </a:rPr>
              <a:t>SES CARACTERISTIQUES</a:t>
            </a:r>
            <a:endParaRPr lang="fr-FR" sz="32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4" name="Flèche droite 3"/>
          <p:cNvSpPr/>
          <p:nvPr/>
        </p:nvSpPr>
        <p:spPr>
          <a:xfrm>
            <a:off x="2265218" y="2036256"/>
            <a:ext cx="800100" cy="23525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ln w="0"/>
              <a:solidFill>
                <a:schemeClr val="tx1"/>
              </a:solidFill>
              <a:effectLst>
                <a:outerShdw blurRad="38100" dist="19050" dir="2700000" algn="tl" rotWithShape="0">
                  <a:schemeClr val="dk1">
                    <a:alpha val="40000"/>
                  </a:schemeClr>
                </a:outerShdw>
              </a:effectLst>
            </a:endParaRPr>
          </a:p>
        </p:txBody>
      </p:sp>
      <p:sp>
        <p:nvSpPr>
          <p:cNvPr id="6" name="Rectangle 5"/>
          <p:cNvSpPr/>
          <p:nvPr/>
        </p:nvSpPr>
        <p:spPr>
          <a:xfrm>
            <a:off x="3065318" y="2000980"/>
            <a:ext cx="9167894" cy="1754326"/>
          </a:xfrm>
          <a:prstGeom prst="rect">
            <a:avLst/>
          </a:prstGeom>
        </p:spPr>
        <p:txBody>
          <a:bodyPr wrap="none">
            <a:spAutoFit/>
          </a:bodyPr>
          <a:lstStyle/>
          <a:p>
            <a:r>
              <a:rPr lang="fr-FR"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L’organisation apprenante en lien avec l’apprentissage organisationnel axé sur le management</a:t>
            </a:r>
          </a:p>
          <a:p>
            <a:r>
              <a:rPr lang="fr-FR"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q</a:t>
            </a:r>
            <a:r>
              <a:rPr lang="fr-FR"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ui valorise la démarche de projet.</a:t>
            </a:r>
          </a:p>
          <a:p>
            <a:r>
              <a:rPr lang="fr-FR"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L’apprentissage organisationnel est possible lorsque les individus d’une organisation se</a:t>
            </a:r>
          </a:p>
          <a:p>
            <a:r>
              <a:rPr lang="fr-FR"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trouvent confrontés à une situation problématique et qu’ils entament une investigation au nom</a:t>
            </a:r>
          </a:p>
          <a:p>
            <a:r>
              <a:rPr lang="fr-FR"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d</a:t>
            </a:r>
            <a:r>
              <a:rPr lang="fr-FR"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e l’organisation. »</a:t>
            </a:r>
          </a:p>
          <a:p>
            <a:endParaRPr lang="fr-FR"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7" name="Rectangle 6"/>
          <p:cNvSpPr/>
          <p:nvPr/>
        </p:nvSpPr>
        <p:spPr>
          <a:xfrm>
            <a:off x="1332548" y="1440509"/>
            <a:ext cx="3922742" cy="461665"/>
          </a:xfrm>
          <a:prstGeom prst="rect">
            <a:avLst/>
          </a:prstGeom>
          <a:noFill/>
        </p:spPr>
        <p:txBody>
          <a:bodyPr wrap="none" lIns="91440" tIns="45720" rIns="91440" bIns="45720">
            <a:spAutoFit/>
          </a:bodyPr>
          <a:lstStyle/>
          <a:p>
            <a:pPr algn="ctr"/>
            <a:r>
              <a:rPr lang="fr-FR" sz="24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Selon </a:t>
            </a:r>
            <a:r>
              <a:rPr lang="fr-FR" sz="2400" dirty="0" err="1"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Argyris</a:t>
            </a:r>
            <a:r>
              <a:rPr lang="fr-FR" sz="24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et </a:t>
            </a:r>
            <a:r>
              <a:rPr lang="fr-FR" sz="2400" dirty="0" err="1"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Schön</a:t>
            </a:r>
            <a:r>
              <a:rPr lang="fr-FR" sz="24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(1983)</a:t>
            </a:r>
            <a:endParaRPr lang="fr-FR"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8" name="Rectangle 7"/>
          <p:cNvSpPr/>
          <p:nvPr/>
        </p:nvSpPr>
        <p:spPr>
          <a:xfrm>
            <a:off x="1366195" y="3413963"/>
            <a:ext cx="2902910" cy="461665"/>
          </a:xfrm>
          <a:prstGeom prst="rect">
            <a:avLst/>
          </a:prstGeom>
          <a:noFill/>
        </p:spPr>
        <p:txBody>
          <a:bodyPr wrap="none" lIns="91440" tIns="45720" rIns="91440" bIns="45720">
            <a:spAutoFit/>
          </a:bodyPr>
          <a:lstStyle/>
          <a:p>
            <a:pPr algn="ctr"/>
            <a:r>
              <a:rPr lang="fr-FR" sz="24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Selon </a:t>
            </a:r>
            <a:r>
              <a:rPr lang="fr-FR" sz="2400" dirty="0" err="1"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P.Senge</a:t>
            </a:r>
            <a:r>
              <a:rPr lang="fr-FR" sz="24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fr-FR" sz="24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(1992) </a:t>
            </a:r>
            <a:endParaRPr lang="fr-FR" sz="24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9" name="Flèche droite 8"/>
          <p:cNvSpPr/>
          <p:nvPr/>
        </p:nvSpPr>
        <p:spPr>
          <a:xfrm>
            <a:off x="2332757" y="4014128"/>
            <a:ext cx="800100" cy="23525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ln w="0"/>
              <a:solidFill>
                <a:schemeClr val="tx1"/>
              </a:solidFill>
              <a:effectLst>
                <a:outerShdw blurRad="38100" dist="19050" dir="2700000" algn="tl" rotWithShape="0">
                  <a:schemeClr val="dk1">
                    <a:alpha val="40000"/>
                  </a:schemeClr>
                </a:outerShdw>
              </a:effectLst>
            </a:endParaRPr>
          </a:p>
        </p:txBody>
      </p:sp>
      <p:sp>
        <p:nvSpPr>
          <p:cNvPr id="11" name="Rectangle 10"/>
          <p:cNvSpPr/>
          <p:nvPr/>
        </p:nvSpPr>
        <p:spPr>
          <a:xfrm>
            <a:off x="1366195" y="4554207"/>
            <a:ext cx="3210174" cy="461665"/>
          </a:xfrm>
          <a:prstGeom prst="rect">
            <a:avLst/>
          </a:prstGeom>
        </p:spPr>
        <p:txBody>
          <a:bodyPr wrap="none">
            <a:spAutoFit/>
          </a:bodyPr>
          <a:lstStyle/>
          <a:p>
            <a:pPr algn="ctr"/>
            <a:r>
              <a:rPr lang="fr-FR"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Selon </a:t>
            </a:r>
            <a:r>
              <a:rPr lang="fr-FR" sz="2400" dirty="0" err="1"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A.Bouvier</a:t>
            </a:r>
            <a:r>
              <a:rPr lang="fr-FR" sz="24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(2014) </a:t>
            </a:r>
            <a:endParaRPr lang="fr-FR" sz="24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12" name="Rectangle 11"/>
          <p:cNvSpPr/>
          <p:nvPr/>
        </p:nvSpPr>
        <p:spPr>
          <a:xfrm>
            <a:off x="3293919" y="5018429"/>
            <a:ext cx="7421904" cy="2031325"/>
          </a:xfrm>
          <a:prstGeom prst="rect">
            <a:avLst/>
          </a:prstGeom>
        </p:spPr>
        <p:txBody>
          <a:bodyPr wrap="none">
            <a:spAutoFit/>
          </a:bodyPr>
          <a:lstStyle/>
          <a:p>
            <a:r>
              <a:rPr lang="fr-FR"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L’établissement scolaire et son management dans la perspective de la conduite</a:t>
            </a:r>
          </a:p>
          <a:p>
            <a:r>
              <a:rPr lang="fr-FR"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des changements -&gt; action collective, travail en équipe, coopération</a:t>
            </a:r>
          </a:p>
          <a:p>
            <a:r>
              <a:rPr lang="fr-FR"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fr-FR"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-&gt; apprentissages collectifs </a:t>
            </a:r>
          </a:p>
          <a:p>
            <a:r>
              <a:rPr lang="fr-FR"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fr-FR"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-&gt; capitalisation de savoirs et de savoir faire</a:t>
            </a:r>
          </a:p>
          <a:p>
            <a:r>
              <a:rPr lang="fr-FR"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fr-FR"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-&gt; projet global</a:t>
            </a:r>
          </a:p>
          <a:p>
            <a:r>
              <a:rPr lang="fr-FR"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fr-FR"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-&gt; projets d’équipes (transformation de connaissances)</a:t>
            </a:r>
          </a:p>
          <a:p>
            <a:endParaRPr lang="fr-FR"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13" name="Flèche droite 12"/>
          <p:cNvSpPr/>
          <p:nvPr/>
        </p:nvSpPr>
        <p:spPr>
          <a:xfrm>
            <a:off x="2327068" y="5121162"/>
            <a:ext cx="800100" cy="23525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ln w="0"/>
              <a:solidFill>
                <a:schemeClr val="tx1"/>
              </a:solidFill>
              <a:effectLst>
                <a:outerShdw blurRad="38100" dist="19050" dir="2700000" algn="tl" rotWithShape="0">
                  <a:schemeClr val="dk1">
                    <a:alpha val="40000"/>
                  </a:schemeClr>
                </a:outerShdw>
              </a:effectLst>
            </a:endParaRPr>
          </a:p>
        </p:txBody>
      </p:sp>
      <p:sp>
        <p:nvSpPr>
          <p:cNvPr id="14" name="Rectangle 13"/>
          <p:cNvSpPr/>
          <p:nvPr/>
        </p:nvSpPr>
        <p:spPr>
          <a:xfrm>
            <a:off x="3127168" y="3962469"/>
            <a:ext cx="5445612" cy="923330"/>
          </a:xfrm>
          <a:prstGeom prst="rect">
            <a:avLst/>
          </a:prstGeom>
        </p:spPr>
        <p:txBody>
          <a:bodyPr wrap="square">
            <a:spAutoFit/>
          </a:bodyPr>
          <a:lstStyle/>
          <a:p>
            <a:r>
              <a:rPr lang="fr-FR"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La maîtrise personnelle, les modèles mentaux, la </a:t>
            </a:r>
            <a:r>
              <a:rPr lang="fr-FR"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vision  partagée</a:t>
            </a:r>
            <a:r>
              <a:rPr lang="fr-FR"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l’</a:t>
            </a:r>
            <a:r>
              <a:rPr lang="fr-FR" dirty="0" err="1">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apprenance</a:t>
            </a:r>
            <a:r>
              <a:rPr lang="fr-FR"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en équipe, la pensée systémique </a:t>
            </a:r>
          </a:p>
          <a:p>
            <a:pPr algn="ctr"/>
            <a:endParaRPr lang="fr-FR"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5824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p:bldP spid="8" grpId="0"/>
      <p:bldP spid="9" grpId="0" animBg="1"/>
      <p:bldP spid="11" grpId="0"/>
      <p:bldP spid="12" grpId="0"/>
      <p:bldP spid="13" grpId="0" animBg="1"/>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42748" y="0"/>
            <a:ext cx="10018713" cy="1361209"/>
          </a:xfrm>
        </p:spPr>
        <p:txBody>
          <a:bodyPr>
            <a:normAutofit/>
          </a:bodyPr>
          <a:lstStyle/>
          <a:p>
            <a:r>
              <a:rPr lang="fr-FR" sz="3200" b="1" dirty="0" smtClean="0">
                <a:solidFill>
                  <a:schemeClr val="accent1">
                    <a:lumMod val="75000"/>
                  </a:schemeClr>
                </a:solidFill>
                <a:latin typeface="Times New Roman" panose="02020603050405020304" pitchFamily="18" charset="0"/>
                <a:cs typeface="Times New Roman" panose="02020603050405020304" pitchFamily="18" charset="0"/>
              </a:rPr>
              <a:t>ET L’ETABLISSEMENT SCOLAIRE APPRENANT ? </a:t>
            </a:r>
            <a:endParaRPr lang="fr-FR" sz="32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7" name="Hexagone 6"/>
          <p:cNvSpPr/>
          <p:nvPr/>
        </p:nvSpPr>
        <p:spPr>
          <a:xfrm>
            <a:off x="1590408" y="1244692"/>
            <a:ext cx="4853077" cy="2368690"/>
          </a:xfrm>
          <a:prstGeom prst="hexagon">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Hexagone 7"/>
          <p:cNvSpPr/>
          <p:nvPr/>
        </p:nvSpPr>
        <p:spPr>
          <a:xfrm>
            <a:off x="6787570" y="1339940"/>
            <a:ext cx="5165238" cy="2197736"/>
          </a:xfrm>
          <a:prstGeom prst="hexagon">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w="0"/>
              <a:solidFill>
                <a:schemeClr val="tx1"/>
              </a:solidFill>
              <a:effectLst>
                <a:outerShdw blurRad="38100" dist="19050" dir="2700000" algn="tl" rotWithShape="0">
                  <a:schemeClr val="dk1">
                    <a:alpha val="40000"/>
                  </a:schemeClr>
                </a:outerShdw>
              </a:effectLst>
            </a:endParaRPr>
          </a:p>
        </p:txBody>
      </p:sp>
      <p:sp>
        <p:nvSpPr>
          <p:cNvPr id="10" name="Rectangle 9"/>
          <p:cNvSpPr/>
          <p:nvPr/>
        </p:nvSpPr>
        <p:spPr>
          <a:xfrm>
            <a:off x="1974925" y="1206747"/>
            <a:ext cx="4553980" cy="2246769"/>
          </a:xfrm>
          <a:prstGeom prst="rect">
            <a:avLst/>
          </a:prstGeom>
          <a:noFill/>
        </p:spPr>
        <p:txBody>
          <a:bodyPr wrap="square" lIns="91440" tIns="45720" rIns="91440" bIns="45720">
            <a:spAutoFit/>
          </a:bodyPr>
          <a:lstStyle/>
          <a:p>
            <a:r>
              <a:rPr lang="fr-FR" sz="20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fr-FR" sz="2000" b="1" i="1"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Les enseignants</a:t>
            </a:r>
          </a:p>
          <a:p>
            <a:r>
              <a:rPr lang="fr-FR" sz="20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Ils ont </a:t>
            </a:r>
            <a:r>
              <a:rPr lang="fr-FR" sz="2000" b="1"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envie d’apprendre ensemble</a:t>
            </a:r>
            <a:r>
              <a:rPr lang="fr-FR" sz="20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t>
            </a:r>
          </a:p>
          <a:p>
            <a:r>
              <a:rPr lang="fr-FR" sz="20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ils apprennent </a:t>
            </a:r>
            <a:r>
              <a:rPr lang="fr-FR" sz="2000" b="1"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e</a:t>
            </a:r>
            <a:r>
              <a:rPr lang="fr-FR" sz="2000" b="1"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nsemble</a:t>
            </a:r>
            <a:r>
              <a:rPr lang="fr-FR" sz="2000" b="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ils travaillent </a:t>
            </a:r>
            <a:r>
              <a:rPr lang="fr-FR" sz="2000" b="1"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ensemble, </a:t>
            </a:r>
            <a:r>
              <a:rPr lang="fr-FR" sz="20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ils réflé</a:t>
            </a:r>
            <a:r>
              <a:rPr lang="fr-FR" sz="20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c</a:t>
            </a:r>
            <a:r>
              <a:rPr lang="fr-FR" sz="2000" b="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hissent </a:t>
            </a:r>
            <a:r>
              <a:rPr lang="fr-FR" sz="2000" b="1"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ensemble</a:t>
            </a:r>
            <a:r>
              <a:rPr lang="fr-FR" sz="2000" b="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ils analysent leur travail </a:t>
            </a:r>
            <a:r>
              <a:rPr lang="fr-FR" sz="2000" b="1"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ensemble</a:t>
            </a:r>
            <a:r>
              <a:rPr lang="fr-FR" sz="2000" b="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ils </a:t>
            </a:r>
          </a:p>
          <a:p>
            <a:r>
              <a:rPr lang="fr-FR" sz="20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coopèrent, ils partagent, ils élaborent </a:t>
            </a:r>
            <a:r>
              <a:rPr lang="fr-FR" sz="2000" b="1"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ensemble</a:t>
            </a:r>
            <a:r>
              <a:rPr lang="fr-FR" sz="20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les projets mis en place … </a:t>
            </a:r>
            <a:r>
              <a:rPr lang="fr-FR" sz="2000" b="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endParaRPr lang="fr-FR" sz="20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12" name="Hexagone 11"/>
          <p:cNvSpPr/>
          <p:nvPr/>
        </p:nvSpPr>
        <p:spPr>
          <a:xfrm>
            <a:off x="1590408" y="4224548"/>
            <a:ext cx="5165238" cy="2197736"/>
          </a:xfrm>
          <a:prstGeom prst="hexagon">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w="0"/>
              <a:solidFill>
                <a:schemeClr val="tx1"/>
              </a:solidFill>
              <a:effectLst>
                <a:outerShdw blurRad="38100" dist="19050" dir="2700000" algn="tl" rotWithShape="0">
                  <a:schemeClr val="dk1">
                    <a:alpha val="40000"/>
                  </a:schemeClr>
                </a:outerShdw>
              </a:effectLst>
            </a:endParaRPr>
          </a:p>
        </p:txBody>
      </p:sp>
      <p:sp>
        <p:nvSpPr>
          <p:cNvPr id="13" name="Hexagone 12"/>
          <p:cNvSpPr/>
          <p:nvPr/>
        </p:nvSpPr>
        <p:spPr>
          <a:xfrm>
            <a:off x="6882044" y="4218127"/>
            <a:ext cx="5165238" cy="2197736"/>
          </a:xfrm>
          <a:prstGeom prst="hexagon">
            <a:avLst/>
          </a:prstGeom>
          <a:solidFill>
            <a:schemeClr val="accent1">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w="0"/>
              <a:solidFill>
                <a:schemeClr val="tx1"/>
              </a:solidFill>
              <a:effectLst>
                <a:outerShdw blurRad="38100" dist="19050" dir="2700000" algn="tl" rotWithShape="0">
                  <a:schemeClr val="dk1">
                    <a:alpha val="40000"/>
                  </a:schemeClr>
                </a:outerShdw>
              </a:effectLst>
            </a:endParaRPr>
          </a:p>
        </p:txBody>
      </p:sp>
      <p:sp>
        <p:nvSpPr>
          <p:cNvPr id="14" name="Rectangle 13"/>
          <p:cNvSpPr/>
          <p:nvPr/>
        </p:nvSpPr>
        <p:spPr>
          <a:xfrm>
            <a:off x="7264770" y="1290907"/>
            <a:ext cx="4581208" cy="2246769"/>
          </a:xfrm>
          <a:prstGeom prst="rect">
            <a:avLst/>
          </a:prstGeom>
          <a:noFill/>
        </p:spPr>
        <p:txBody>
          <a:bodyPr wrap="square" lIns="91440" tIns="45720" rIns="91440" bIns="45720">
            <a:spAutoFit/>
          </a:bodyPr>
          <a:lstStyle/>
          <a:p>
            <a:pPr algn="ctr"/>
            <a:r>
              <a:rPr lang="fr-FR" sz="2000" b="1" i="1"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Le chef d’établissement</a:t>
            </a:r>
          </a:p>
          <a:p>
            <a:r>
              <a:rPr lang="fr-FR" sz="20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Il va favoriser le travail </a:t>
            </a:r>
            <a:r>
              <a:rPr lang="fr-FR" sz="2000" b="1"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collaboratif</a:t>
            </a:r>
            <a:r>
              <a:rPr lang="fr-FR" sz="20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p>
          <a:p>
            <a:r>
              <a:rPr lang="fr-FR" sz="2000" b="1"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l’analyse du travail</a:t>
            </a:r>
            <a:r>
              <a:rPr lang="fr-FR" sz="20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l’acquisition de </a:t>
            </a:r>
          </a:p>
          <a:p>
            <a:r>
              <a:rPr lang="fr-FR" sz="2000" b="1"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c</a:t>
            </a:r>
            <a:r>
              <a:rPr lang="fr-FR" sz="2000" b="1"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ompétences collectives, des apprentissages collectifs, l’organisation du t</a:t>
            </a:r>
            <a:r>
              <a:rPr lang="fr-FR" sz="2000" b="1"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ravail, l’autonomie </a:t>
            </a:r>
            <a:r>
              <a:rPr lang="fr-FR" sz="20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des enseignants, la </a:t>
            </a:r>
            <a:r>
              <a:rPr lang="fr-FR" sz="20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p</a:t>
            </a:r>
            <a:r>
              <a:rPr lang="fr-FR" sz="2000" cap="none" spc="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rise </a:t>
            </a:r>
            <a:r>
              <a:rPr lang="fr-FR" sz="20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d’initiative des enseignants…</a:t>
            </a:r>
            <a:endParaRPr lang="fr-FR" sz="200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16" name="Rectangle 15"/>
          <p:cNvSpPr/>
          <p:nvPr/>
        </p:nvSpPr>
        <p:spPr>
          <a:xfrm>
            <a:off x="6003634" y="2967335"/>
            <a:ext cx="184730" cy="923330"/>
          </a:xfrm>
          <a:prstGeom prst="rect">
            <a:avLst/>
          </a:prstGeom>
          <a:noFill/>
        </p:spPr>
        <p:txBody>
          <a:bodyPr wrap="none" lIns="91440" tIns="45720" rIns="91440" bIns="45720">
            <a:spAutoFit/>
          </a:bodyPr>
          <a:lstStyle/>
          <a:p>
            <a:pPr algn="ctr"/>
            <a:endParaRPr lang="fr-FR" sz="5400" b="0" cap="none" spc="0" dirty="0">
              <a:ln w="0"/>
              <a:solidFill>
                <a:schemeClr val="tx1"/>
              </a:solidFill>
              <a:effectLst>
                <a:outerShdw blurRad="38100" dist="19050" dir="2700000" algn="tl" rotWithShape="0">
                  <a:schemeClr val="dk1">
                    <a:alpha val="40000"/>
                  </a:schemeClr>
                </a:outerShdw>
              </a:effectLst>
            </a:endParaRPr>
          </a:p>
        </p:txBody>
      </p:sp>
      <p:sp>
        <p:nvSpPr>
          <p:cNvPr id="17" name="Rectangle 16"/>
          <p:cNvSpPr/>
          <p:nvPr/>
        </p:nvSpPr>
        <p:spPr>
          <a:xfrm>
            <a:off x="2443736" y="4218127"/>
            <a:ext cx="3241593" cy="2554545"/>
          </a:xfrm>
          <a:prstGeom prst="rect">
            <a:avLst/>
          </a:prstGeom>
          <a:noFill/>
        </p:spPr>
        <p:txBody>
          <a:bodyPr wrap="square" lIns="91440" tIns="45720" rIns="91440" bIns="45720">
            <a:spAutoFit/>
          </a:bodyPr>
          <a:lstStyle/>
          <a:p>
            <a:pPr algn="ctr"/>
            <a:r>
              <a:rPr lang="fr-FR" sz="2000" b="1" i="1" cap="none" spc="50" dirty="0" smtClean="0">
                <a:ln w="0"/>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Les obstacles</a:t>
            </a:r>
          </a:p>
          <a:p>
            <a:pPr marL="342900" indent="-342900">
              <a:buFont typeface="Wingdings" panose="05000000000000000000" pitchFamily="2" charset="2"/>
              <a:buChar char="Ø"/>
            </a:pPr>
            <a:r>
              <a:rPr lang="fr-FR" sz="2000" b="1" cap="none" spc="50" dirty="0" smtClean="0">
                <a:ln w="0"/>
                <a:solidFill>
                  <a:schemeClr val="bg1"/>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La liberté pédagogique</a:t>
            </a:r>
          </a:p>
          <a:p>
            <a:pPr marL="342900" indent="-342900">
              <a:buFont typeface="Wingdings" panose="05000000000000000000" pitchFamily="2" charset="2"/>
              <a:buChar char="Ø"/>
            </a:pPr>
            <a:r>
              <a:rPr lang="fr-FR" sz="2000" b="1" spc="50" dirty="0" smtClean="0">
                <a:ln w="0"/>
                <a:solidFill>
                  <a:schemeClr val="bg1"/>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La volonté de pré carré</a:t>
            </a:r>
          </a:p>
          <a:p>
            <a:pPr marL="342900" indent="-342900">
              <a:buFont typeface="Wingdings" panose="05000000000000000000" pitchFamily="2" charset="2"/>
              <a:buChar char="Ø"/>
            </a:pPr>
            <a:r>
              <a:rPr lang="fr-FR" sz="2000" b="1" spc="50" dirty="0" smtClean="0">
                <a:ln w="0"/>
                <a:solidFill>
                  <a:schemeClr val="bg1"/>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La notion de caste</a:t>
            </a:r>
          </a:p>
          <a:p>
            <a:pPr marL="342900" indent="-342900">
              <a:buFont typeface="Wingdings" panose="05000000000000000000" pitchFamily="2" charset="2"/>
              <a:buChar char="Ø"/>
            </a:pPr>
            <a:r>
              <a:rPr lang="fr-FR" sz="2000" b="1" spc="50" dirty="0" smtClean="0">
                <a:ln w="0"/>
                <a:solidFill>
                  <a:schemeClr val="bg1"/>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La porte fermée </a:t>
            </a:r>
          </a:p>
          <a:p>
            <a:pPr marL="342900" indent="-342900">
              <a:buFont typeface="Wingdings" panose="05000000000000000000" pitchFamily="2" charset="2"/>
              <a:buChar char="Ø"/>
            </a:pPr>
            <a:r>
              <a:rPr lang="fr-FR" sz="2000" b="1" spc="50" dirty="0" smtClean="0">
                <a:ln w="0"/>
                <a:solidFill>
                  <a:schemeClr val="bg1"/>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Les disciplines</a:t>
            </a:r>
          </a:p>
          <a:p>
            <a:pPr marL="342900" indent="-342900">
              <a:buFont typeface="Wingdings" panose="05000000000000000000" pitchFamily="2" charset="2"/>
              <a:buChar char="Ø"/>
            </a:pPr>
            <a:r>
              <a:rPr lang="fr-FR" sz="2000" b="1" spc="50" dirty="0" smtClean="0">
                <a:ln w="0"/>
                <a:solidFill>
                  <a:schemeClr val="bg1"/>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L’organisation spatiale</a:t>
            </a:r>
          </a:p>
          <a:p>
            <a:pPr marL="342900" indent="-342900">
              <a:buFont typeface="Wingdings" panose="05000000000000000000" pitchFamily="2" charset="2"/>
              <a:buChar char="Ø"/>
            </a:pPr>
            <a:endParaRPr lang="fr-FR" sz="2000" b="1" cap="none" spc="50" dirty="0">
              <a:ln w="0"/>
              <a:solidFill>
                <a:schemeClr val="bg2"/>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
        <p:nvSpPr>
          <p:cNvPr id="18" name="Rectangle 17"/>
          <p:cNvSpPr/>
          <p:nvPr/>
        </p:nvSpPr>
        <p:spPr>
          <a:xfrm>
            <a:off x="7318311" y="4218127"/>
            <a:ext cx="5127048" cy="2862322"/>
          </a:xfrm>
          <a:prstGeom prst="rect">
            <a:avLst/>
          </a:prstGeom>
          <a:noFill/>
        </p:spPr>
        <p:txBody>
          <a:bodyPr wrap="square" lIns="91440" tIns="45720" rIns="91440" bIns="45720">
            <a:spAutoFit/>
          </a:bodyPr>
          <a:lstStyle/>
          <a:p>
            <a:pPr algn="ctr"/>
            <a:r>
              <a:rPr lang="fr-FR" sz="2000" b="1" i="1" cap="none" spc="0" dirty="0" smtClean="0">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Appuis, </a:t>
            </a:r>
            <a:r>
              <a:rPr lang="fr-FR" sz="2000" b="1" i="1" cap="none" spc="0" dirty="0" smtClean="0">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aides</a:t>
            </a:r>
            <a:r>
              <a:rPr lang="fr-FR" sz="2000" b="1" cap="none" spc="0" dirty="0" smtClean="0">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a:t>
            </a:r>
            <a:endParaRPr lang="fr-FR" sz="2000" b="1" cap="none" spc="0" dirty="0" smtClean="0">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fr-FR" sz="2000" b="1" dirty="0" smtClean="0">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L’organisation spatiale </a:t>
            </a:r>
          </a:p>
          <a:p>
            <a:pPr marL="342900" indent="-342900">
              <a:buFont typeface="Wingdings" panose="05000000000000000000" pitchFamily="2" charset="2"/>
              <a:buChar char="Ø"/>
            </a:pPr>
            <a:r>
              <a:rPr lang="fr-FR" sz="2000" b="1" cap="none" spc="0" dirty="0" smtClean="0">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La résolution de problèmes en groupe</a:t>
            </a:r>
          </a:p>
          <a:p>
            <a:pPr marL="342900" indent="-342900">
              <a:buFont typeface="Wingdings" panose="05000000000000000000" pitchFamily="2" charset="2"/>
              <a:buChar char="Ø"/>
            </a:pPr>
            <a:r>
              <a:rPr lang="fr-FR" sz="2000" b="1" dirty="0" smtClean="0">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L’expérimentation</a:t>
            </a:r>
          </a:p>
          <a:p>
            <a:pPr marL="342900" indent="-342900">
              <a:buFont typeface="Wingdings" panose="05000000000000000000" pitchFamily="2" charset="2"/>
              <a:buChar char="Ø"/>
            </a:pPr>
            <a:r>
              <a:rPr lang="fr-FR" sz="2000" b="1" cap="none" spc="0" dirty="0" smtClean="0">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Le retour d’expériences</a:t>
            </a:r>
          </a:p>
          <a:p>
            <a:pPr marL="342900" indent="-342900">
              <a:buFont typeface="Wingdings" panose="05000000000000000000" pitchFamily="2" charset="2"/>
              <a:buChar char="Ø"/>
            </a:pPr>
            <a:r>
              <a:rPr lang="fr-FR" sz="2000" b="1" dirty="0" smtClean="0">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Le transfert des connaissances</a:t>
            </a:r>
          </a:p>
          <a:p>
            <a:pPr marL="342900" indent="-342900">
              <a:buFont typeface="Wingdings" panose="05000000000000000000" pitchFamily="2" charset="2"/>
              <a:buChar char="Ø"/>
            </a:pPr>
            <a:r>
              <a:rPr lang="fr-FR" sz="2000" b="1" cap="none" spc="0" dirty="0" smtClean="0">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La pratique réflexive</a:t>
            </a:r>
          </a:p>
          <a:p>
            <a:endParaRPr lang="fr-FR" sz="2000" b="1" dirty="0">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a:p>
            <a:endParaRPr lang="fr-FR" sz="2000" b="1" cap="none" spc="0" dirty="0">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2964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500" fill="hold"/>
                                        <p:tgtEl>
                                          <p:spTgt spid="17"/>
                                        </p:tgtEl>
                                        <p:attrNameLst>
                                          <p:attrName>ppt_x</p:attrName>
                                        </p:attrNameLst>
                                      </p:cBhvr>
                                      <p:tavLst>
                                        <p:tav tm="0">
                                          <p:val>
                                            <p:strVal val="#ppt_x"/>
                                          </p:val>
                                        </p:tav>
                                        <p:tav tm="100000">
                                          <p:val>
                                            <p:strVal val="#ppt_x"/>
                                          </p:val>
                                        </p:tav>
                                      </p:tavLst>
                                    </p:anim>
                                    <p:anim calcmode="lin" valueType="num">
                                      <p:cBhvr additive="base">
                                        <p:cTn id="3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ppt_x"/>
                                          </p:val>
                                        </p:tav>
                                        <p:tav tm="100000">
                                          <p:val>
                                            <p:strVal val="#ppt_x"/>
                                          </p:val>
                                        </p:tav>
                                      </p:tavLst>
                                    </p:anim>
                                    <p:anim calcmode="lin" valueType="num">
                                      <p:cBhvr additive="base">
                                        <p:cTn id="5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p:bldP spid="12" grpId="0" animBg="1"/>
      <p:bldP spid="13" grpId="0" animBg="1"/>
      <p:bldP spid="14" grpId="0"/>
      <p:bldP spid="17" grpId="0"/>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4311" y="152400"/>
            <a:ext cx="10018713" cy="859971"/>
          </a:xfrm>
        </p:spPr>
        <p:txBody>
          <a:bodyPr>
            <a:normAutofit/>
          </a:bodyPr>
          <a:lstStyle/>
          <a:p>
            <a:r>
              <a:rPr lang="fr-FR" sz="3200" b="1" dirty="0" smtClean="0">
                <a:solidFill>
                  <a:schemeClr val="accent1">
                    <a:lumMod val="75000"/>
                  </a:schemeClr>
                </a:solidFill>
                <a:latin typeface="Times New Roman" panose="02020603050405020304" pitchFamily="18" charset="0"/>
                <a:cs typeface="Times New Roman" panose="02020603050405020304" pitchFamily="18" charset="0"/>
              </a:rPr>
              <a:t>D’AUTRES QUESTIONS </a:t>
            </a:r>
            <a:endParaRPr lang="fr-FR" sz="32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11" name="Ellipse 10"/>
          <p:cNvSpPr/>
          <p:nvPr/>
        </p:nvSpPr>
        <p:spPr>
          <a:xfrm>
            <a:off x="6762691" y="880326"/>
            <a:ext cx="4386943" cy="1643743"/>
          </a:xfrm>
          <a:prstGeom prst="ellipse">
            <a:avLst/>
          </a:prstGeom>
          <a:solidFill>
            <a:schemeClr val="tx2">
              <a:lumMod val="50000"/>
              <a:lumOff val="50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fr-FR" dirty="0" smtClean="0">
                <a:ln w="0"/>
                <a:solidFill>
                  <a:schemeClr val="bg1"/>
                </a:solidFill>
                <a:latin typeface="Times New Roman" panose="02020603050405020304" pitchFamily="18" charset="0"/>
                <a:cs typeface="Times New Roman" panose="02020603050405020304" pitchFamily="18" charset="0"/>
              </a:rPr>
              <a:t>Echanges formels, informels entre pairs, en classe avec les élèves, au sein de l’organisation qu’est l’établissement scolaire</a:t>
            </a:r>
            <a:endParaRPr lang="fr-FR" dirty="0">
              <a:ln w="0"/>
              <a:solidFill>
                <a:schemeClr val="bg1"/>
              </a:solidFill>
              <a:latin typeface="Times New Roman" panose="02020603050405020304" pitchFamily="18" charset="0"/>
              <a:cs typeface="Times New Roman" panose="02020603050405020304" pitchFamily="18" charset="0"/>
            </a:endParaRPr>
          </a:p>
        </p:txBody>
      </p:sp>
      <p:sp>
        <p:nvSpPr>
          <p:cNvPr id="12" name="Ellipse 11"/>
          <p:cNvSpPr/>
          <p:nvPr/>
        </p:nvSpPr>
        <p:spPr>
          <a:xfrm>
            <a:off x="1484310" y="2699655"/>
            <a:ext cx="3211285" cy="1611087"/>
          </a:xfrm>
          <a:prstGeom prst="ellipse">
            <a:avLst/>
          </a:prstGeom>
          <a:solidFill>
            <a:schemeClr val="tx2">
              <a:lumMod val="50000"/>
              <a:lumOff val="50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fr-FR" dirty="0" smtClean="0">
                <a:ln w="0"/>
                <a:solidFill>
                  <a:schemeClr val="bg1"/>
                </a:solidFill>
                <a:latin typeface="Times New Roman" panose="02020603050405020304" pitchFamily="18" charset="0"/>
                <a:cs typeface="Times New Roman" panose="02020603050405020304" pitchFamily="18" charset="0"/>
              </a:rPr>
              <a:t>Comment sont accompagnés </a:t>
            </a:r>
            <a:r>
              <a:rPr lang="fr-FR" dirty="0">
                <a:ln w="0"/>
                <a:solidFill>
                  <a:schemeClr val="bg1"/>
                </a:solidFill>
                <a:latin typeface="Times New Roman" panose="02020603050405020304" pitchFamily="18" charset="0"/>
                <a:cs typeface="Times New Roman" panose="02020603050405020304" pitchFamily="18" charset="0"/>
              </a:rPr>
              <a:t>l</a:t>
            </a:r>
            <a:r>
              <a:rPr lang="fr-FR" dirty="0" smtClean="0">
                <a:ln w="0"/>
                <a:solidFill>
                  <a:schemeClr val="bg1"/>
                </a:solidFill>
                <a:latin typeface="Times New Roman" panose="02020603050405020304" pitchFamily="18" charset="0"/>
                <a:cs typeface="Times New Roman" panose="02020603050405020304" pitchFamily="18" charset="0"/>
              </a:rPr>
              <a:t>es </a:t>
            </a:r>
            <a:r>
              <a:rPr lang="fr-FR" dirty="0" smtClean="0">
                <a:ln w="0"/>
                <a:solidFill>
                  <a:schemeClr val="bg1"/>
                </a:solidFill>
                <a:latin typeface="Times New Roman" panose="02020603050405020304" pitchFamily="18" charset="0"/>
                <a:cs typeface="Times New Roman" panose="02020603050405020304" pitchFamily="18" charset="0"/>
              </a:rPr>
              <a:t>enseignants</a:t>
            </a:r>
            <a:r>
              <a:rPr lang="fr-FR" dirty="0" smtClean="0">
                <a:ln w="0"/>
                <a:solidFill>
                  <a:schemeClr val="bg1"/>
                </a:solidFill>
                <a:latin typeface="Times New Roman" panose="02020603050405020304" pitchFamily="18" charset="0"/>
                <a:cs typeface="Times New Roman" panose="02020603050405020304" pitchFamily="18" charset="0"/>
              </a:rPr>
              <a:t> </a:t>
            </a:r>
            <a:r>
              <a:rPr lang="fr-FR" dirty="0" smtClean="0">
                <a:ln w="0"/>
                <a:solidFill>
                  <a:schemeClr val="bg1"/>
                </a:solidFill>
                <a:latin typeface="Times New Roman" panose="02020603050405020304" pitchFamily="18" charset="0"/>
                <a:cs typeface="Times New Roman" panose="02020603050405020304" pitchFamily="18" charset="0"/>
              </a:rPr>
              <a:t>dans leur développement professionnel ? </a:t>
            </a:r>
            <a:endParaRPr lang="fr-FR" dirty="0">
              <a:ln w="0"/>
              <a:solidFill>
                <a:schemeClr val="bg1"/>
              </a:solidFill>
              <a:latin typeface="Times New Roman" panose="02020603050405020304" pitchFamily="18" charset="0"/>
              <a:cs typeface="Times New Roman" panose="02020603050405020304" pitchFamily="18" charset="0"/>
            </a:endParaRPr>
          </a:p>
        </p:txBody>
      </p:sp>
      <p:sp>
        <p:nvSpPr>
          <p:cNvPr id="13" name="Flèche droite 12"/>
          <p:cNvSpPr/>
          <p:nvPr/>
        </p:nvSpPr>
        <p:spPr>
          <a:xfrm>
            <a:off x="5366653" y="1338507"/>
            <a:ext cx="978408" cy="484632"/>
          </a:xfrm>
          <a:prstGeom prst="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llipse 14"/>
          <p:cNvSpPr/>
          <p:nvPr/>
        </p:nvSpPr>
        <p:spPr>
          <a:xfrm>
            <a:off x="6762691" y="2803071"/>
            <a:ext cx="4386943" cy="1643743"/>
          </a:xfrm>
          <a:prstGeom prst="ellipse">
            <a:avLst/>
          </a:prstGeom>
          <a:solidFill>
            <a:schemeClr val="tx2">
              <a:lumMod val="50000"/>
              <a:lumOff val="50000"/>
            </a:schemeClr>
          </a:solidFill>
        </p:spPr>
        <p:style>
          <a:lnRef idx="1">
            <a:schemeClr val="dk1"/>
          </a:lnRef>
          <a:fillRef idx="2">
            <a:schemeClr val="dk1"/>
          </a:fillRef>
          <a:effectRef idx="1">
            <a:schemeClr val="dk1"/>
          </a:effectRef>
          <a:fontRef idx="minor">
            <a:schemeClr val="dk1"/>
          </a:fontRef>
        </p:style>
        <p:txBody>
          <a:bodyPr rtlCol="0" anchor="ctr"/>
          <a:lstStyle/>
          <a:p>
            <a:pPr algn="ctr"/>
            <a:endParaRPr lang="fr-FR" dirty="0">
              <a:ln w="0"/>
              <a:solidFill>
                <a:schemeClr val="bg1"/>
              </a:solidFill>
              <a:latin typeface="Times New Roman" panose="02020603050405020304" pitchFamily="18" charset="0"/>
              <a:cs typeface="Times New Roman" panose="02020603050405020304" pitchFamily="18" charset="0"/>
            </a:endParaRPr>
          </a:p>
          <a:p>
            <a:pPr algn="ctr"/>
            <a:endParaRPr lang="fr-FR" dirty="0" smtClean="0">
              <a:ln w="0"/>
              <a:solidFill>
                <a:schemeClr val="bg1"/>
              </a:solidFill>
              <a:latin typeface="Times New Roman" panose="02020603050405020304" pitchFamily="18" charset="0"/>
              <a:cs typeface="Times New Roman" panose="02020603050405020304" pitchFamily="18" charset="0"/>
            </a:endParaRPr>
          </a:p>
          <a:p>
            <a:pPr algn="ctr"/>
            <a:endParaRPr lang="fr-FR" dirty="0">
              <a:ln w="0"/>
              <a:solidFill>
                <a:schemeClr val="bg1"/>
              </a:solidFill>
              <a:latin typeface="Times New Roman" panose="02020603050405020304" pitchFamily="18" charset="0"/>
              <a:cs typeface="Times New Roman" panose="02020603050405020304" pitchFamily="18" charset="0"/>
            </a:endParaRPr>
          </a:p>
          <a:p>
            <a:pPr algn="ctr"/>
            <a:r>
              <a:rPr lang="fr-FR" dirty="0" smtClean="0">
                <a:ln w="0"/>
                <a:solidFill>
                  <a:schemeClr val="bg1"/>
                </a:solidFill>
                <a:latin typeface="Times New Roman" panose="02020603050405020304" pitchFamily="18" charset="0"/>
                <a:cs typeface="Times New Roman" panose="02020603050405020304" pitchFamily="18" charset="0"/>
              </a:rPr>
              <a:t> </a:t>
            </a:r>
          </a:p>
          <a:p>
            <a:pPr algn="ctr"/>
            <a:endParaRPr lang="fr-FR" dirty="0">
              <a:ln w="0"/>
              <a:solidFill>
                <a:schemeClr val="bg1"/>
              </a:solidFill>
              <a:latin typeface="Times New Roman" panose="02020603050405020304" pitchFamily="18" charset="0"/>
              <a:cs typeface="Times New Roman" panose="02020603050405020304" pitchFamily="18" charset="0"/>
            </a:endParaRPr>
          </a:p>
          <a:p>
            <a:pPr algn="ctr"/>
            <a:endParaRPr lang="fr-FR" dirty="0" smtClean="0">
              <a:ln w="0"/>
              <a:solidFill>
                <a:schemeClr val="bg1"/>
              </a:solidFill>
              <a:latin typeface="Times New Roman" panose="02020603050405020304" pitchFamily="18" charset="0"/>
              <a:cs typeface="Times New Roman" panose="02020603050405020304" pitchFamily="18" charset="0"/>
            </a:endParaRPr>
          </a:p>
          <a:p>
            <a:pPr algn="ctr"/>
            <a:r>
              <a:rPr lang="fr-FR" dirty="0" smtClean="0">
                <a:ln w="0"/>
                <a:solidFill>
                  <a:schemeClr val="bg1"/>
                </a:solidFill>
                <a:latin typeface="Times New Roman" panose="02020603050405020304" pitchFamily="18" charset="0"/>
                <a:cs typeface="Times New Roman" panose="02020603050405020304" pitchFamily="18" charset="0"/>
              </a:rPr>
              <a:t>Le chef d’établissement</a:t>
            </a:r>
          </a:p>
          <a:p>
            <a:pPr algn="ctr"/>
            <a:r>
              <a:rPr lang="fr-FR" dirty="0" smtClean="0">
                <a:ln w="0"/>
                <a:solidFill>
                  <a:schemeClr val="bg1"/>
                </a:solidFill>
                <a:latin typeface="Times New Roman" panose="02020603050405020304" pitchFamily="18" charset="0"/>
                <a:cs typeface="Times New Roman" panose="02020603050405020304" pitchFamily="18" charset="0"/>
              </a:rPr>
              <a:t>L’IA-IPR</a:t>
            </a:r>
          </a:p>
          <a:p>
            <a:pPr algn="ctr"/>
            <a:r>
              <a:rPr lang="fr-FR" dirty="0" smtClean="0">
                <a:ln w="0"/>
                <a:solidFill>
                  <a:schemeClr val="bg1"/>
                </a:solidFill>
                <a:latin typeface="Times New Roman" panose="02020603050405020304" pitchFamily="18" charset="0"/>
                <a:cs typeface="Times New Roman" panose="02020603050405020304" pitchFamily="18" charset="0"/>
              </a:rPr>
              <a:t>Les pairs</a:t>
            </a:r>
          </a:p>
          <a:p>
            <a:pPr algn="ctr"/>
            <a:r>
              <a:rPr lang="fr-FR" dirty="0" smtClean="0">
                <a:ln w="0"/>
                <a:solidFill>
                  <a:schemeClr val="bg1"/>
                </a:solidFill>
                <a:latin typeface="Times New Roman" panose="02020603050405020304" pitchFamily="18" charset="0"/>
                <a:cs typeface="Times New Roman" panose="02020603050405020304" pitchFamily="18" charset="0"/>
              </a:rPr>
              <a:t>Quels enseignants ? </a:t>
            </a:r>
            <a:endParaRPr lang="fr-FR" dirty="0" smtClean="0">
              <a:ln w="0"/>
              <a:solidFill>
                <a:schemeClr val="bg1"/>
              </a:solidFill>
              <a:latin typeface="Times New Roman" panose="02020603050405020304" pitchFamily="18" charset="0"/>
              <a:cs typeface="Times New Roman" panose="02020603050405020304" pitchFamily="18" charset="0"/>
            </a:endParaRPr>
          </a:p>
          <a:p>
            <a:pPr algn="ctr"/>
            <a:endParaRPr lang="fr-FR" dirty="0" smtClean="0">
              <a:ln w="0"/>
              <a:solidFill>
                <a:schemeClr val="bg1"/>
              </a:solidFill>
              <a:latin typeface="Times New Roman" panose="02020603050405020304" pitchFamily="18" charset="0"/>
              <a:cs typeface="Times New Roman" panose="02020603050405020304" pitchFamily="18" charset="0"/>
            </a:endParaRPr>
          </a:p>
          <a:p>
            <a:pPr algn="ctr"/>
            <a:endParaRPr lang="fr-FR" dirty="0">
              <a:ln w="0"/>
              <a:solidFill>
                <a:schemeClr val="bg1"/>
              </a:solidFill>
              <a:latin typeface="Times New Roman" panose="02020603050405020304" pitchFamily="18" charset="0"/>
              <a:cs typeface="Times New Roman" panose="02020603050405020304" pitchFamily="18" charset="0"/>
            </a:endParaRPr>
          </a:p>
          <a:p>
            <a:pPr algn="ctr"/>
            <a:endParaRPr lang="fr-FR" dirty="0" smtClean="0">
              <a:ln w="0"/>
              <a:solidFill>
                <a:schemeClr val="bg1"/>
              </a:solidFill>
              <a:latin typeface="Times New Roman" panose="02020603050405020304" pitchFamily="18" charset="0"/>
              <a:cs typeface="Times New Roman" panose="02020603050405020304" pitchFamily="18" charset="0"/>
            </a:endParaRPr>
          </a:p>
          <a:p>
            <a:pPr algn="ctr"/>
            <a:endParaRPr lang="fr-FR" dirty="0">
              <a:ln w="0"/>
              <a:solidFill>
                <a:schemeClr val="bg1"/>
              </a:solidFill>
              <a:latin typeface="Times New Roman" panose="02020603050405020304" pitchFamily="18" charset="0"/>
              <a:cs typeface="Times New Roman" panose="02020603050405020304" pitchFamily="18" charset="0"/>
            </a:endParaRPr>
          </a:p>
          <a:p>
            <a:pPr algn="ctr"/>
            <a:endParaRPr lang="fr-FR" dirty="0" smtClean="0">
              <a:ln w="0"/>
              <a:solidFill>
                <a:schemeClr val="bg1"/>
              </a:solidFill>
              <a:latin typeface="Times New Roman" panose="02020603050405020304" pitchFamily="18" charset="0"/>
              <a:cs typeface="Times New Roman" panose="02020603050405020304" pitchFamily="18" charset="0"/>
            </a:endParaRPr>
          </a:p>
          <a:p>
            <a:pPr algn="ctr"/>
            <a:endParaRPr lang="fr-FR" dirty="0">
              <a:ln w="0"/>
              <a:solidFill>
                <a:schemeClr val="bg1"/>
              </a:solidFill>
              <a:latin typeface="Times New Roman" panose="02020603050405020304" pitchFamily="18" charset="0"/>
              <a:cs typeface="Times New Roman" panose="02020603050405020304" pitchFamily="18" charset="0"/>
            </a:endParaRPr>
          </a:p>
          <a:p>
            <a:pPr algn="ctr"/>
            <a:endParaRPr lang="fr-FR" dirty="0">
              <a:ln w="0"/>
              <a:solidFill>
                <a:schemeClr val="bg1"/>
              </a:solidFill>
              <a:latin typeface="Times New Roman" panose="02020603050405020304" pitchFamily="18" charset="0"/>
              <a:cs typeface="Times New Roman" panose="02020603050405020304" pitchFamily="18" charset="0"/>
            </a:endParaRPr>
          </a:p>
        </p:txBody>
      </p:sp>
      <p:sp>
        <p:nvSpPr>
          <p:cNvPr id="16" name="Flèche droite 15"/>
          <p:cNvSpPr/>
          <p:nvPr/>
        </p:nvSpPr>
        <p:spPr>
          <a:xfrm>
            <a:off x="5366653" y="3262882"/>
            <a:ext cx="978408" cy="484632"/>
          </a:xfrm>
          <a:prstGeom prst="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Ellipse 18"/>
          <p:cNvSpPr/>
          <p:nvPr/>
        </p:nvSpPr>
        <p:spPr>
          <a:xfrm>
            <a:off x="1484311" y="4996542"/>
            <a:ext cx="3697290" cy="1447801"/>
          </a:xfrm>
          <a:prstGeom prst="ellipse">
            <a:avLst/>
          </a:prstGeom>
          <a:solidFill>
            <a:schemeClr val="tx2">
              <a:lumMod val="50000"/>
              <a:lumOff val="50000"/>
            </a:schemeClr>
          </a:solidFill>
        </p:spPr>
        <p:style>
          <a:lnRef idx="1">
            <a:schemeClr val="dk1"/>
          </a:lnRef>
          <a:fillRef idx="2">
            <a:schemeClr val="dk1"/>
          </a:fillRef>
          <a:effectRef idx="1">
            <a:schemeClr val="dk1"/>
          </a:effectRef>
          <a:fontRef idx="minor">
            <a:schemeClr val="dk1"/>
          </a:fontRef>
        </p:style>
        <p:txBody>
          <a:bodyPr rtlCol="0" anchor="ctr"/>
          <a:lstStyle/>
          <a:p>
            <a:pPr algn="ctr"/>
            <a:endParaRPr lang="fr-FR" dirty="0" smtClean="0">
              <a:ln w="0"/>
              <a:solidFill>
                <a:schemeClr val="bg1"/>
              </a:solidFill>
              <a:latin typeface="Times New Roman" panose="02020603050405020304" pitchFamily="18" charset="0"/>
              <a:cs typeface="Times New Roman" panose="02020603050405020304" pitchFamily="18" charset="0"/>
            </a:endParaRPr>
          </a:p>
          <a:p>
            <a:pPr algn="ctr"/>
            <a:r>
              <a:rPr lang="fr-FR" dirty="0" smtClean="0">
                <a:ln w="0"/>
                <a:solidFill>
                  <a:schemeClr val="bg1"/>
                </a:solidFill>
                <a:latin typeface="Times New Roman" panose="02020603050405020304" pitchFamily="18" charset="0"/>
                <a:cs typeface="Times New Roman" panose="02020603050405020304" pitchFamily="18" charset="0"/>
              </a:rPr>
              <a:t>Les compétences individuelles sont-elles connues, communiquées, communicables ?  </a:t>
            </a:r>
          </a:p>
          <a:p>
            <a:pPr algn="ctr"/>
            <a:endParaRPr lang="fr-FR" dirty="0">
              <a:ln w="0"/>
              <a:solidFill>
                <a:schemeClr val="bg1"/>
              </a:solidFill>
              <a:latin typeface="Times New Roman" panose="02020603050405020304" pitchFamily="18" charset="0"/>
              <a:cs typeface="Times New Roman" panose="02020603050405020304" pitchFamily="18" charset="0"/>
            </a:endParaRPr>
          </a:p>
          <a:p>
            <a:pPr algn="ctr"/>
            <a:r>
              <a:rPr lang="fr-FR" dirty="0" smtClean="0">
                <a:ln w="0"/>
                <a:solidFill>
                  <a:schemeClr val="bg1"/>
                </a:solidFill>
                <a:latin typeface="Times New Roman" panose="02020603050405020304" pitchFamily="18" charset="0"/>
                <a:cs typeface="Times New Roman" panose="02020603050405020304" pitchFamily="18" charset="0"/>
              </a:rPr>
              <a:t>                     </a:t>
            </a:r>
          </a:p>
        </p:txBody>
      </p:sp>
      <p:sp>
        <p:nvSpPr>
          <p:cNvPr id="20" name="Ellipse 19"/>
          <p:cNvSpPr/>
          <p:nvPr/>
        </p:nvSpPr>
        <p:spPr>
          <a:xfrm>
            <a:off x="1484311" y="925285"/>
            <a:ext cx="3211285" cy="1371600"/>
          </a:xfrm>
          <a:prstGeom prst="ellipse">
            <a:avLst/>
          </a:prstGeom>
          <a:solidFill>
            <a:schemeClr val="tx2">
              <a:lumMod val="50000"/>
              <a:lumOff val="50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fr-FR" dirty="0" smtClean="0">
                <a:ln w="0"/>
                <a:solidFill>
                  <a:schemeClr val="bg1"/>
                </a:solidFill>
                <a:latin typeface="Times New Roman" panose="02020603050405020304" pitchFamily="18" charset="0"/>
                <a:cs typeface="Times New Roman" panose="02020603050405020304" pitchFamily="18" charset="0"/>
              </a:rPr>
              <a:t>Comment apprennent les enseignants ?</a:t>
            </a:r>
            <a:endParaRPr lang="fr-FR" dirty="0">
              <a:ln w="0"/>
              <a:solidFill>
                <a:schemeClr val="bg1"/>
              </a:solidFill>
              <a:latin typeface="Times New Roman" panose="02020603050405020304" pitchFamily="18" charset="0"/>
              <a:cs typeface="Times New Roman" panose="02020603050405020304" pitchFamily="18" charset="0"/>
            </a:endParaRPr>
          </a:p>
        </p:txBody>
      </p:sp>
      <p:sp>
        <p:nvSpPr>
          <p:cNvPr id="21" name="Ellipse 20"/>
          <p:cNvSpPr/>
          <p:nvPr/>
        </p:nvSpPr>
        <p:spPr>
          <a:xfrm>
            <a:off x="6762692" y="4593772"/>
            <a:ext cx="5157166" cy="1850572"/>
          </a:xfrm>
          <a:prstGeom prst="ellipse">
            <a:avLst/>
          </a:prstGeom>
          <a:solidFill>
            <a:schemeClr val="tx2">
              <a:lumMod val="50000"/>
              <a:lumOff val="50000"/>
            </a:schemeClr>
          </a:solidFill>
        </p:spPr>
        <p:style>
          <a:lnRef idx="1">
            <a:schemeClr val="dk1"/>
          </a:lnRef>
          <a:fillRef idx="2">
            <a:schemeClr val="dk1"/>
          </a:fillRef>
          <a:effectRef idx="1">
            <a:schemeClr val="dk1"/>
          </a:effectRef>
          <a:fontRef idx="minor">
            <a:schemeClr val="dk1"/>
          </a:fontRef>
        </p:style>
        <p:txBody>
          <a:bodyPr rtlCol="0" anchor="ctr"/>
          <a:lstStyle/>
          <a:p>
            <a:pPr algn="ctr"/>
            <a:endParaRPr lang="fr-FR" dirty="0" smtClean="0">
              <a:ln w="0"/>
              <a:solidFill>
                <a:schemeClr val="bg1"/>
              </a:solidFill>
              <a:latin typeface="Times New Roman" panose="02020603050405020304" pitchFamily="18" charset="0"/>
              <a:cs typeface="Times New Roman" panose="02020603050405020304" pitchFamily="18" charset="0"/>
            </a:endParaRPr>
          </a:p>
          <a:p>
            <a:pPr algn="ctr"/>
            <a:r>
              <a:rPr lang="fr-FR" dirty="0" smtClean="0">
                <a:ln w="0"/>
                <a:solidFill>
                  <a:schemeClr val="bg1"/>
                </a:solidFill>
                <a:latin typeface="Times New Roman" panose="02020603050405020304" pitchFamily="18" charset="0"/>
                <a:cs typeface="Times New Roman" panose="02020603050405020304" pitchFamily="18" charset="0"/>
              </a:rPr>
              <a:t>Construction d’un répertoire et d’outils partagés et </a:t>
            </a:r>
            <a:r>
              <a:rPr lang="fr-FR" dirty="0">
                <a:ln w="0"/>
                <a:solidFill>
                  <a:schemeClr val="bg1"/>
                </a:solidFill>
                <a:latin typeface="Times New Roman" panose="02020603050405020304" pitchFamily="18" charset="0"/>
                <a:cs typeface="Times New Roman" panose="02020603050405020304" pitchFamily="18" charset="0"/>
              </a:rPr>
              <a:t>partageables / Formalisation des apprentissages individuels  dans la mémoire </a:t>
            </a:r>
          </a:p>
          <a:p>
            <a:pPr algn="ctr"/>
            <a:r>
              <a:rPr lang="fr-FR" dirty="0">
                <a:ln w="0"/>
                <a:solidFill>
                  <a:schemeClr val="bg1"/>
                </a:solidFill>
                <a:latin typeface="Times New Roman" panose="02020603050405020304" pitchFamily="18" charset="0"/>
                <a:cs typeface="Times New Roman" panose="02020603050405020304" pitchFamily="18" charset="0"/>
              </a:rPr>
              <a:t>collective de l’établissement</a:t>
            </a:r>
          </a:p>
          <a:p>
            <a:pPr algn="ctr"/>
            <a:endParaRPr lang="fr-FR" dirty="0">
              <a:ln w="0"/>
              <a:solidFill>
                <a:schemeClr val="bg1"/>
              </a:solidFill>
              <a:latin typeface="Times New Roman" panose="02020603050405020304" pitchFamily="18" charset="0"/>
              <a:cs typeface="Times New Roman" panose="02020603050405020304" pitchFamily="18" charset="0"/>
            </a:endParaRPr>
          </a:p>
        </p:txBody>
      </p:sp>
      <p:sp>
        <p:nvSpPr>
          <p:cNvPr id="14" name="Flèche droite 13"/>
          <p:cNvSpPr/>
          <p:nvPr/>
        </p:nvSpPr>
        <p:spPr>
          <a:xfrm>
            <a:off x="5366653" y="5235810"/>
            <a:ext cx="978408" cy="484632"/>
          </a:xfrm>
          <a:prstGeom prst="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827545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ppt_x"/>
                                          </p:val>
                                        </p:tav>
                                        <p:tav tm="100000">
                                          <p:val>
                                            <p:strVal val="#ppt_x"/>
                                          </p:val>
                                        </p:tav>
                                      </p:tavLst>
                                    </p:anim>
                                    <p:anim calcmode="lin" valueType="num">
                                      <p:cBhvr additive="base">
                                        <p:cTn id="3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additive="base">
                                        <p:cTn id="43" dur="500" fill="hold"/>
                                        <p:tgtEl>
                                          <p:spTgt spid="19"/>
                                        </p:tgtEl>
                                        <p:attrNameLst>
                                          <p:attrName>ppt_x</p:attrName>
                                        </p:attrNameLst>
                                      </p:cBhvr>
                                      <p:tavLst>
                                        <p:tav tm="0">
                                          <p:val>
                                            <p:strVal val="#ppt_x"/>
                                          </p:val>
                                        </p:tav>
                                        <p:tav tm="100000">
                                          <p:val>
                                            <p:strVal val="#ppt_x"/>
                                          </p:val>
                                        </p:tav>
                                      </p:tavLst>
                                    </p:anim>
                                    <p:anim calcmode="lin" valueType="num">
                                      <p:cBhvr additive="base">
                                        <p:cTn id="4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fill="hold"/>
                                        <p:tgtEl>
                                          <p:spTgt spid="14"/>
                                        </p:tgtEl>
                                        <p:attrNameLst>
                                          <p:attrName>ppt_x</p:attrName>
                                        </p:attrNameLst>
                                      </p:cBhvr>
                                      <p:tavLst>
                                        <p:tav tm="0">
                                          <p:val>
                                            <p:strVal val="#ppt_x"/>
                                          </p:val>
                                        </p:tav>
                                        <p:tav tm="100000">
                                          <p:val>
                                            <p:strVal val="#ppt_x"/>
                                          </p:val>
                                        </p:tav>
                                      </p:tavLst>
                                    </p:anim>
                                    <p:anim calcmode="lin" valueType="num">
                                      <p:cBhvr additive="base">
                                        <p:cTn id="5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anim calcmode="lin" valueType="num">
                                      <p:cBhvr additive="base">
                                        <p:cTn id="55" dur="500" fill="hold"/>
                                        <p:tgtEl>
                                          <p:spTgt spid="21"/>
                                        </p:tgtEl>
                                        <p:attrNameLst>
                                          <p:attrName>ppt_x</p:attrName>
                                        </p:attrNameLst>
                                      </p:cBhvr>
                                      <p:tavLst>
                                        <p:tav tm="0">
                                          <p:val>
                                            <p:strVal val="#ppt_x"/>
                                          </p:val>
                                        </p:tav>
                                        <p:tav tm="100000">
                                          <p:val>
                                            <p:strVal val="#ppt_x"/>
                                          </p:val>
                                        </p:tav>
                                      </p:tavLst>
                                    </p:anim>
                                    <p:anim calcmode="lin" valueType="num">
                                      <p:cBhvr additive="base">
                                        <p:cTn id="5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5" grpId="0" animBg="1"/>
      <p:bldP spid="16" grpId="0" animBg="1"/>
      <p:bldP spid="19" grpId="0" animBg="1"/>
      <p:bldP spid="20" grpId="0" animBg="1"/>
      <p:bldP spid="21" grpId="0" animBg="1"/>
      <p:bldP spid="1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e">
  <a:themeElements>
    <a:clrScheme name="Parallaxe">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e">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e">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Parallaxe</Template>
  <TotalTime>2182</TotalTime>
  <Words>684</Words>
  <Application>Microsoft Office PowerPoint</Application>
  <PresentationFormat>Grand écran</PresentationFormat>
  <Paragraphs>164</Paragraphs>
  <Slides>12</Slides>
  <Notes>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12</vt:i4>
      </vt:variant>
    </vt:vector>
  </HeadingPairs>
  <TitlesOfParts>
    <vt:vector size="20" baseType="lpstr">
      <vt:lpstr>SimSun</vt:lpstr>
      <vt:lpstr>Aharoni</vt:lpstr>
      <vt:lpstr>Arial</vt:lpstr>
      <vt:lpstr>Calibri</vt:lpstr>
      <vt:lpstr>Corbel</vt:lpstr>
      <vt:lpstr>Times New Roman</vt:lpstr>
      <vt:lpstr>Wingdings</vt:lpstr>
      <vt:lpstr>Parallaxe</vt:lpstr>
      <vt:lpstr>        LA TRANSFORMATION DE      L’ETABLISSEMENT SCOLAIRE EN       ORGANISATION APPRENANTE</vt:lpstr>
      <vt:lpstr>Plan de la présentation </vt:lpstr>
      <vt:lpstr>Présentation PowerPoint</vt:lpstr>
      <vt:lpstr>MES CONSTATS </vt:lpstr>
      <vt:lpstr>Présentation PowerPoint</vt:lpstr>
      <vt:lpstr>UN PEU DE THEORIE </vt:lpstr>
      <vt:lpstr>L’ORGANISATION APPRENANTE : SES CARACTERISTIQUES</vt:lpstr>
      <vt:lpstr>ET L’ETABLISSEMENT SCOLAIRE APPRENANT ? </vt:lpstr>
      <vt:lpstr>D’AUTRES QUESTIONS </vt:lpstr>
      <vt:lpstr>UN EXEMPLE AVEC LUC RIA,  CHERCHEUR A l’IFE DE LYON </vt:lpstr>
      <vt:lpstr>QUELS ENJEUX POUR L’ECOLE ? </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LA TRANSFORMATION DE      L’ETABLISSEMENT SCOLAIRE EN       ORGANISATION APPRENANTE</dc:title>
  <dc:creator>Christine Thomassin</dc:creator>
  <cp:lastModifiedBy>Christine Thomassin</cp:lastModifiedBy>
  <cp:revision>112</cp:revision>
  <dcterms:created xsi:type="dcterms:W3CDTF">2018-04-05T09:19:04Z</dcterms:created>
  <dcterms:modified xsi:type="dcterms:W3CDTF">2018-04-15T21:27:32Z</dcterms:modified>
</cp:coreProperties>
</file>